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4" r:id="rId5"/>
    <p:sldMasterId id="2147483733" r:id="rId6"/>
  </p:sldMasterIdLst>
  <p:notesMasterIdLst>
    <p:notesMasterId r:id="rId28"/>
  </p:notesMasterIdLst>
  <p:sldIdLst>
    <p:sldId id="256" r:id="rId7"/>
    <p:sldId id="671" r:id="rId8"/>
    <p:sldId id="711" r:id="rId9"/>
    <p:sldId id="714" r:id="rId10"/>
    <p:sldId id="304" r:id="rId11"/>
    <p:sldId id="673" r:id="rId12"/>
    <p:sldId id="710" r:id="rId13"/>
    <p:sldId id="336" r:id="rId14"/>
    <p:sldId id="704" r:id="rId15"/>
    <p:sldId id="705" r:id="rId16"/>
    <p:sldId id="707" r:id="rId17"/>
    <p:sldId id="696" r:id="rId18"/>
    <p:sldId id="665" r:id="rId19"/>
    <p:sldId id="699" r:id="rId20"/>
    <p:sldId id="689" r:id="rId21"/>
    <p:sldId id="687" r:id="rId22"/>
    <p:sldId id="715" r:id="rId23"/>
    <p:sldId id="681" r:id="rId24"/>
    <p:sldId id="326" r:id="rId25"/>
    <p:sldId id="266" r:id="rId26"/>
    <p:sldId id="259"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5689"/>
    <a:srgbClr val="BFBFBF"/>
    <a:srgbClr val="2F2F2F"/>
    <a:srgbClr val="163555"/>
    <a:srgbClr val="F2F2F2"/>
    <a:srgbClr val="3076BC"/>
    <a:srgbClr val="CFCFCF"/>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203" autoAdjust="0"/>
  </p:normalViewPr>
  <p:slideViewPr>
    <p:cSldViewPr snapToGrid="0">
      <p:cViewPr varScale="1">
        <p:scale>
          <a:sx n="85" d="100"/>
          <a:sy n="85" d="100"/>
        </p:scale>
        <p:origin x="1542"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Barker" userId="51141472-efc7-4b0d-953d-f21b0863a1d6" providerId="ADAL" clId="{CFC370F6-F789-4457-88F6-1561A79EA6ED}"/>
    <pc:docChg chg="modSld">
      <pc:chgData name="Chris Barker" userId="51141472-efc7-4b0d-953d-f21b0863a1d6" providerId="ADAL" clId="{CFC370F6-F789-4457-88F6-1561A79EA6ED}" dt="2018-06-06T20:04:46.380" v="7" actId="20577"/>
      <pc:docMkLst>
        <pc:docMk/>
      </pc:docMkLst>
      <pc:sldChg chg="modNotesTx">
        <pc:chgData name="Chris Barker" userId="51141472-efc7-4b0d-953d-f21b0863a1d6" providerId="ADAL" clId="{CFC370F6-F789-4457-88F6-1561A79EA6ED}" dt="2018-06-06T20:04:46.380" v="7" actId="20577"/>
        <pc:sldMkLst>
          <pc:docMk/>
          <pc:sldMk cId="472508337" sldId="256"/>
        </pc:sldMkLst>
      </pc:sldChg>
    </pc:docChg>
  </pc:docChgLst>
  <pc:docChgLst>
    <pc:chgData name="Jaime Rodriguez" userId="11817222-1ccb-4d0c-89bf-a931fa3cfbfa" providerId="ADAL" clId="{5020C542-1E2B-41B1-ABCA-4A58DDA8E154}"/>
    <pc:docChg chg="undo addSld delSld modSld">
      <pc:chgData name="Jaime Rodriguez" userId="11817222-1ccb-4d0c-89bf-a931fa3cfbfa" providerId="ADAL" clId="{5020C542-1E2B-41B1-ABCA-4A58DDA8E154}" dt="2018-06-02T18:20:38.405" v="26" actId="2696"/>
      <pc:docMkLst>
        <pc:docMk/>
      </pc:docMkLst>
      <pc:sldChg chg="addSp delSp modSp">
        <pc:chgData name="Jaime Rodriguez" userId="11817222-1ccb-4d0c-89bf-a931fa3cfbfa" providerId="ADAL" clId="{5020C542-1E2B-41B1-ABCA-4A58DDA8E154}" dt="2018-06-02T18:18:55.009" v="23" actId="1076"/>
        <pc:sldMkLst>
          <pc:docMk/>
          <pc:sldMk cId="4147613163" sldId="336"/>
        </pc:sldMkLst>
        <pc:spChg chg="mod">
          <ac:chgData name="Jaime Rodriguez" userId="11817222-1ccb-4d0c-89bf-a931fa3cfbfa" providerId="ADAL" clId="{5020C542-1E2B-41B1-ABCA-4A58DDA8E154}" dt="2018-06-02T18:17:28.175" v="17" actId="1076"/>
          <ac:spMkLst>
            <pc:docMk/>
            <pc:sldMk cId="4147613163" sldId="336"/>
            <ac:spMk id="4" creationId="{00000000-0000-0000-0000-000000000000}"/>
          </ac:spMkLst>
        </pc:spChg>
        <pc:spChg chg="mod">
          <ac:chgData name="Jaime Rodriguez" userId="11817222-1ccb-4d0c-89bf-a931fa3cfbfa" providerId="ADAL" clId="{5020C542-1E2B-41B1-ABCA-4A58DDA8E154}" dt="2018-06-02T18:18:55.009" v="23" actId="1076"/>
          <ac:spMkLst>
            <pc:docMk/>
            <pc:sldMk cId="4147613163" sldId="336"/>
            <ac:spMk id="5" creationId="{00000000-0000-0000-0000-000000000000}"/>
          </ac:spMkLst>
        </pc:spChg>
        <pc:spChg chg="mod">
          <ac:chgData name="Jaime Rodriguez" userId="11817222-1ccb-4d0c-89bf-a931fa3cfbfa" providerId="ADAL" clId="{5020C542-1E2B-41B1-ABCA-4A58DDA8E154}" dt="2018-06-02T18:16:23.881" v="5" actId="1076"/>
          <ac:spMkLst>
            <pc:docMk/>
            <pc:sldMk cId="4147613163" sldId="336"/>
            <ac:spMk id="6" creationId="{00000000-0000-0000-0000-000000000000}"/>
          </ac:spMkLst>
        </pc:spChg>
        <pc:spChg chg="del">
          <ac:chgData name="Jaime Rodriguez" userId="11817222-1ccb-4d0c-89bf-a931fa3cfbfa" providerId="ADAL" clId="{5020C542-1E2B-41B1-ABCA-4A58DDA8E154}" dt="2018-06-02T18:15:50.325" v="1" actId="1076"/>
          <ac:spMkLst>
            <pc:docMk/>
            <pc:sldMk cId="4147613163" sldId="336"/>
            <ac:spMk id="7" creationId="{00000000-0000-0000-0000-000000000000}"/>
          </ac:spMkLst>
        </pc:spChg>
        <pc:spChg chg="mod">
          <ac:chgData name="Jaime Rodriguez" userId="11817222-1ccb-4d0c-89bf-a931fa3cfbfa" providerId="ADAL" clId="{5020C542-1E2B-41B1-ABCA-4A58DDA8E154}" dt="2018-06-02T18:16:53.434" v="9" actId="1076"/>
          <ac:spMkLst>
            <pc:docMk/>
            <pc:sldMk cId="4147613163" sldId="336"/>
            <ac:spMk id="22" creationId="{85082664-89C6-4E00-A482-FE2BB99EF509}"/>
          </ac:spMkLst>
        </pc:spChg>
        <pc:spChg chg="mod">
          <ac:chgData name="Jaime Rodriguez" userId="11817222-1ccb-4d0c-89bf-a931fa3cfbfa" providerId="ADAL" clId="{5020C542-1E2B-41B1-ABCA-4A58DDA8E154}" dt="2018-06-02T18:17:28.175" v="17" actId="1076"/>
          <ac:spMkLst>
            <pc:docMk/>
            <pc:sldMk cId="4147613163" sldId="336"/>
            <ac:spMk id="25" creationId="{157AF77C-4F83-40E3-BD6E-74B9BF03AE0C}"/>
          </ac:spMkLst>
        </pc:spChg>
        <pc:spChg chg="mod">
          <ac:chgData name="Jaime Rodriguez" userId="11817222-1ccb-4d0c-89bf-a931fa3cfbfa" providerId="ADAL" clId="{5020C542-1E2B-41B1-ABCA-4A58DDA8E154}" dt="2018-06-02T18:18:55.009" v="23" actId="1076"/>
          <ac:spMkLst>
            <pc:docMk/>
            <pc:sldMk cId="4147613163" sldId="336"/>
            <ac:spMk id="26" creationId="{C1299C86-F784-4585-8FB0-A0EA33F0BA95}"/>
          </ac:spMkLst>
        </pc:spChg>
        <pc:spChg chg="add mod">
          <ac:chgData name="Jaime Rodriguez" userId="11817222-1ccb-4d0c-89bf-a931fa3cfbfa" providerId="ADAL" clId="{5020C542-1E2B-41B1-ABCA-4A58DDA8E154}" dt="2018-06-02T18:17:55.115" v="20" actId="1076"/>
          <ac:spMkLst>
            <pc:docMk/>
            <pc:sldMk cId="4147613163" sldId="336"/>
            <ac:spMk id="35" creationId="{5B9358B2-7E4E-4BD2-9411-73DF0339D8B7}"/>
          </ac:spMkLst>
        </pc:spChg>
        <pc:grpChg chg="mod topLvl">
          <ac:chgData name="Jaime Rodriguez" userId="11817222-1ccb-4d0c-89bf-a931fa3cfbfa" providerId="ADAL" clId="{5020C542-1E2B-41B1-ABCA-4A58DDA8E154}" dt="2018-06-02T18:17:49.890" v="19" actId="1076"/>
          <ac:grpSpMkLst>
            <pc:docMk/>
            <pc:sldMk cId="4147613163" sldId="336"/>
            <ac:grpSpMk id="28" creationId="{08C55AAD-13A9-409D-AEBC-C23B4DC3D068}"/>
          </ac:grpSpMkLst>
        </pc:grpChg>
        <pc:grpChg chg="mod topLvl">
          <ac:chgData name="Jaime Rodriguez" userId="11817222-1ccb-4d0c-89bf-a931fa3cfbfa" providerId="ADAL" clId="{5020C542-1E2B-41B1-ABCA-4A58DDA8E154}" dt="2018-06-02T18:16:06.408" v="3" actId="165"/>
          <ac:grpSpMkLst>
            <pc:docMk/>
            <pc:sldMk cId="4147613163" sldId="336"/>
            <ac:grpSpMk id="29" creationId="{7736570B-3CFA-4E73-B2FC-2E83593CB0E0}"/>
          </ac:grpSpMkLst>
        </pc:grpChg>
        <pc:grpChg chg="mod topLvl">
          <ac:chgData name="Jaime Rodriguez" userId="11817222-1ccb-4d0c-89bf-a931fa3cfbfa" providerId="ADAL" clId="{5020C542-1E2B-41B1-ABCA-4A58DDA8E154}" dt="2018-06-02T18:18:46.793" v="22" actId="1076"/>
          <ac:grpSpMkLst>
            <pc:docMk/>
            <pc:sldMk cId="4147613163" sldId="336"/>
            <ac:grpSpMk id="30" creationId="{3A402471-B0B3-41B1-AD61-EBF16E6150A4}"/>
          </ac:grpSpMkLst>
        </pc:grpChg>
        <pc:grpChg chg="mod topLvl">
          <ac:chgData name="Jaime Rodriguez" userId="11817222-1ccb-4d0c-89bf-a931fa3cfbfa" providerId="ADAL" clId="{5020C542-1E2B-41B1-ABCA-4A58DDA8E154}" dt="2018-06-02T18:16:06.408" v="3" actId="165"/>
          <ac:grpSpMkLst>
            <pc:docMk/>
            <pc:sldMk cId="4147613163" sldId="336"/>
            <ac:grpSpMk id="31" creationId="{EC7053B6-268D-41B2-BE1F-028C32274E13}"/>
          </ac:grpSpMkLst>
        </pc:grpChg>
        <pc:grpChg chg="del mod">
          <ac:chgData name="Jaime Rodriguez" userId="11817222-1ccb-4d0c-89bf-a931fa3cfbfa" providerId="ADAL" clId="{5020C542-1E2B-41B1-ABCA-4A58DDA8E154}" dt="2018-06-02T18:15:50.325" v="1" actId="1076"/>
          <ac:grpSpMkLst>
            <pc:docMk/>
            <pc:sldMk cId="4147613163" sldId="336"/>
            <ac:grpSpMk id="32" creationId="{ABE123F2-2803-4B0E-AC21-8B7257DCF0DD}"/>
          </ac:grpSpMkLst>
        </pc:grpChg>
        <pc:grpChg chg="mod">
          <ac:chgData name="Jaime Rodriguez" userId="11817222-1ccb-4d0c-89bf-a931fa3cfbfa" providerId="ADAL" clId="{5020C542-1E2B-41B1-ABCA-4A58DDA8E154}" dt="2018-06-02T18:18:38.832" v="21" actId="1076"/>
          <ac:grpSpMkLst>
            <pc:docMk/>
            <pc:sldMk cId="4147613163" sldId="336"/>
            <ac:grpSpMk id="36" creationId="{79DF81F5-F3EB-4E8F-8AD6-CC246E57AED3}"/>
          </ac:grpSpMkLst>
        </pc:grpChg>
        <pc:grpChg chg="del">
          <ac:chgData name="Jaime Rodriguez" userId="11817222-1ccb-4d0c-89bf-a931fa3cfbfa" providerId="ADAL" clId="{5020C542-1E2B-41B1-ABCA-4A58DDA8E154}" dt="2018-06-02T18:16:06.408" v="3" actId="165"/>
          <ac:grpSpMkLst>
            <pc:docMk/>
            <pc:sldMk cId="4147613163" sldId="336"/>
            <ac:grpSpMk id="37" creationId="{B3AF8484-355E-449B-A11B-38DBD4BD07BE}"/>
          </ac:grpSpMkLst>
        </pc:grpChg>
        <pc:picChg chg="mod">
          <ac:chgData name="Jaime Rodriguez" userId="11817222-1ccb-4d0c-89bf-a931fa3cfbfa" providerId="ADAL" clId="{5020C542-1E2B-41B1-ABCA-4A58DDA8E154}" dt="2018-06-02T18:17:28.175" v="17" actId="1076"/>
          <ac:picMkLst>
            <pc:docMk/>
            <pc:sldMk cId="4147613163" sldId="336"/>
            <ac:picMk id="8" creationId="{00000000-0000-0000-0000-000000000000}"/>
          </ac:picMkLst>
        </pc:picChg>
        <pc:picChg chg="mod">
          <ac:chgData name="Jaime Rodriguez" userId="11817222-1ccb-4d0c-89bf-a931fa3cfbfa" providerId="ADAL" clId="{5020C542-1E2B-41B1-ABCA-4A58DDA8E154}" dt="2018-06-02T18:18:55.009" v="23" actId="1076"/>
          <ac:picMkLst>
            <pc:docMk/>
            <pc:sldMk cId="4147613163" sldId="336"/>
            <ac:picMk id="9" creationId="{00000000-0000-0000-0000-000000000000}"/>
          </ac:picMkLst>
        </pc:picChg>
        <pc:picChg chg="del mod">
          <ac:chgData name="Jaime Rodriguez" userId="11817222-1ccb-4d0c-89bf-a931fa3cfbfa" providerId="ADAL" clId="{5020C542-1E2B-41B1-ABCA-4A58DDA8E154}" dt="2018-06-02T18:15:50.325" v="1" actId="1076"/>
          <ac:picMkLst>
            <pc:docMk/>
            <pc:sldMk cId="4147613163" sldId="336"/>
            <ac:picMk id="11" creationId="{00000000-0000-0000-0000-000000000000}"/>
          </ac:picMkLst>
        </pc:picChg>
        <pc:picChg chg="mod">
          <ac:chgData name="Jaime Rodriguez" userId="11817222-1ccb-4d0c-89bf-a931fa3cfbfa" providerId="ADAL" clId="{5020C542-1E2B-41B1-ABCA-4A58DDA8E154}" dt="2018-06-02T18:16:23.881" v="5" actId="1076"/>
          <ac:picMkLst>
            <pc:docMk/>
            <pc:sldMk cId="4147613163" sldId="336"/>
            <ac:picMk id="12" creationId="{00000000-0000-0000-0000-000000000000}"/>
          </ac:picMkLst>
        </pc:picChg>
        <pc:picChg chg="mod">
          <ac:chgData name="Jaime Rodriguez" userId="11817222-1ccb-4d0c-89bf-a931fa3cfbfa" providerId="ADAL" clId="{5020C542-1E2B-41B1-ABCA-4A58DDA8E154}" dt="2018-06-02T18:16:53.434" v="9" actId="1076"/>
          <ac:picMkLst>
            <pc:docMk/>
            <pc:sldMk cId="4147613163" sldId="336"/>
            <ac:picMk id="24" creationId="{91A253B5-F30E-4953-BBB3-B238EC644A0C}"/>
          </ac:picMkLst>
        </pc:picChg>
        <pc:picChg chg="add mod">
          <ac:chgData name="Jaime Rodriguez" userId="11817222-1ccb-4d0c-89bf-a931fa3cfbfa" providerId="ADAL" clId="{5020C542-1E2B-41B1-ABCA-4A58DDA8E154}" dt="2018-06-02T18:17:55.115" v="20" actId="1076"/>
          <ac:picMkLst>
            <pc:docMk/>
            <pc:sldMk cId="4147613163" sldId="336"/>
            <ac:picMk id="38" creationId="{E8F3BED8-249B-48D7-ACCD-8739C3649AF1}"/>
          </ac:picMkLst>
        </pc:picChg>
      </pc:sldChg>
      <pc:sldChg chg="modTransition">
        <pc:chgData name="Jaime Rodriguez" userId="11817222-1ccb-4d0c-89bf-a931fa3cfbfa" providerId="ADAL" clId="{5020C542-1E2B-41B1-ABCA-4A58DDA8E154}" dt="2018-05-28T04:52:12.568" v="0" actId="2696"/>
        <pc:sldMkLst>
          <pc:docMk/>
          <pc:sldMk cId="3784503311" sldId="681"/>
        </pc:sldMkLst>
      </pc:sldChg>
      <pc:sldChg chg="modSp add">
        <pc:chgData name="Jaime Rodriguez" userId="11817222-1ccb-4d0c-89bf-a931fa3cfbfa" providerId="ADAL" clId="{5020C542-1E2B-41B1-ABCA-4A58DDA8E154}" dt="2018-06-02T18:20:11.088" v="25" actId="20577"/>
        <pc:sldMkLst>
          <pc:docMk/>
          <pc:sldMk cId="4074011443" sldId="715"/>
        </pc:sldMkLst>
        <pc:spChg chg="mod">
          <ac:chgData name="Jaime Rodriguez" userId="11817222-1ccb-4d0c-89bf-a931fa3cfbfa" providerId="ADAL" clId="{5020C542-1E2B-41B1-ABCA-4A58DDA8E154}" dt="2018-06-02T18:20:11.088" v="25" actId="20577"/>
          <ac:spMkLst>
            <pc:docMk/>
            <pc:sldMk cId="4074011443" sldId="715"/>
            <ac:spMk id="2" creationId="{00000000-0000-0000-0000-000000000000}"/>
          </ac:spMkLst>
        </pc:spChg>
      </pc:sldChg>
    </pc:docChg>
  </pc:docChgLst>
  <pc:docChgLst>
    <pc:chgData name="Eric Ahlstrom" userId="8fbf5066-74a6-4cc4-ae9b-e79ac89617c1" providerId="ADAL" clId="{084BA4A4-4BA8-4E9C-97C4-277A6CA27331}"/>
    <pc:docChg chg="modSld">
      <pc:chgData name="Eric Ahlstrom" userId="8fbf5066-74a6-4cc4-ae9b-e79ac89617c1" providerId="ADAL" clId="{084BA4A4-4BA8-4E9C-97C4-277A6CA27331}" dt="2018-05-29T19:23:18.307" v="5" actId="20577"/>
      <pc:docMkLst>
        <pc:docMk/>
      </pc:docMkLst>
      <pc:sldChg chg="modSp">
        <pc:chgData name="Eric Ahlstrom" userId="8fbf5066-74a6-4cc4-ae9b-e79ac89617c1" providerId="ADAL" clId="{084BA4A4-4BA8-4E9C-97C4-277A6CA27331}" dt="2018-05-29T19:23:18.307" v="5" actId="20577"/>
        <pc:sldMkLst>
          <pc:docMk/>
          <pc:sldMk cId="1051609572" sldId="266"/>
        </pc:sldMkLst>
        <pc:spChg chg="mod">
          <ac:chgData name="Eric Ahlstrom" userId="8fbf5066-74a6-4cc4-ae9b-e79ac89617c1" providerId="ADAL" clId="{084BA4A4-4BA8-4E9C-97C4-277A6CA27331}" dt="2018-05-29T19:23:18.307" v="5" actId="20577"/>
          <ac:spMkLst>
            <pc:docMk/>
            <pc:sldMk cId="1051609572" sldId="266"/>
            <ac:spMk id="4" creationId="{0D02070F-BA65-4753-AA11-E2E7BC2AB267}"/>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C4A3684-2192-4647-846F-5DD121DCD8C0}" type="datetimeFigureOut">
              <a:rPr lang="en-US" smtClean="0"/>
              <a:t>7/13/2018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422875B9-ED09-4137-9A29-D47AB6AF8F79}" type="slidenum">
              <a:rPr lang="en-US" smtClean="0"/>
              <a:t>‹#›</a:t>
            </a:fld>
            <a:endParaRPr lang="en-US"/>
          </a:p>
        </p:txBody>
      </p:sp>
    </p:spTree>
    <p:extLst>
      <p:ext uri="{BB962C8B-B14F-4D97-AF65-F5344CB8AC3E}">
        <p14:creationId xmlns:p14="http://schemas.microsoft.com/office/powerpoint/2010/main" val="2488179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microsoft.com/en-us/windows/mixed-reality/cursor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microsoft.com/en-us/windows/mixed-reality/voice_inpu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eveloper.microsoft.com/en-us/windows/mixed-reality/spatial_mappi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microsoft.com/en-us/hololens/commercial-overview"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icrosoft.com/en-us/windows/mixed-reality/voice_inpu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developer.microsoft.com/en-us/windows/mixed-reality/spatial_mapping"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microsoft.com/en-us/windows/mixed-reality/hologram"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developer.microsoft.com/en-us/windows/mixed-reality/coordinate_systems" TargetMode="External"/><Relationship Id="rId5" Type="http://schemas.openxmlformats.org/officeDocument/2006/relationships/hyperlink" Target="https://developer.microsoft.com/en-us/windows/mixed-reality/gestures" TargetMode="External"/><Relationship Id="rId4" Type="http://schemas.openxmlformats.org/officeDocument/2006/relationships/hyperlink" Target="https://developer.microsoft.com/en-us/windows/mixed-reality/gaz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tx1"/>
                </a:solidFill>
                <a:effectLst/>
                <a:latin typeface="+mn-lt"/>
                <a:ea typeface="+mn-ea"/>
                <a:cs typeface="+mn-cs"/>
              </a:rPr>
              <a:t>DEMOS: </a:t>
            </a:r>
            <a:r>
              <a:rPr lang="en-US" sz="1200" b="0" i="0" u="none" strike="noStrike" kern="1200">
                <a:solidFill>
                  <a:schemeClr val="tx1"/>
                </a:solidFill>
                <a:effectLst/>
                <a:latin typeface="+mn-lt"/>
                <a:ea typeface="+mn-ea"/>
                <a:cs typeface="+mn-cs"/>
              </a:rPr>
              <a:t>https://github.com/Microsoft/InsiderDevTour18-MR</a:t>
            </a:r>
            <a:endParaRPr lang="en-US" sz="1200" b="1" kern="1200">
              <a:solidFill>
                <a:schemeClr val="tx1"/>
              </a:solidFill>
              <a:effectLst/>
              <a:latin typeface="+mn-lt"/>
              <a:ea typeface="+mn-ea"/>
              <a:cs typeface="+mn-cs"/>
            </a:endParaRPr>
          </a:p>
          <a:p>
            <a:endParaRPr lang="en-US" b="1"/>
          </a:p>
          <a:p>
            <a:r>
              <a:rPr lang="en-US" b="1"/>
              <a:t>SETUP / AWARENESS</a:t>
            </a:r>
          </a:p>
          <a:p>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Be sure to test video out and audio with the final settings as some AV systems have issues displaying this type of content</a:t>
            </a:r>
          </a:p>
          <a:p>
            <a:endParaRPr lang="en-US"/>
          </a:p>
        </p:txBody>
      </p:sp>
      <p:sp>
        <p:nvSpPr>
          <p:cNvPr id="4" name="Slide Number Placeholder 3"/>
          <p:cNvSpPr>
            <a:spLocks noGrp="1"/>
          </p:cNvSpPr>
          <p:nvPr>
            <p:ph type="sldNum" sz="quarter" idx="10"/>
          </p:nvPr>
        </p:nvSpPr>
        <p:spPr/>
        <p:txBody>
          <a:bodyPr/>
          <a:lstStyle/>
          <a:p>
            <a:fld id="{422875B9-ED09-4137-9A29-D47AB6AF8F79}" type="slidenum">
              <a:rPr lang="en-US" smtClean="0"/>
              <a:t>1</a:t>
            </a:fld>
            <a:endParaRPr lang="en-US"/>
          </a:p>
        </p:txBody>
      </p:sp>
    </p:spTree>
    <p:extLst>
      <p:ext uri="{BB962C8B-B14F-4D97-AF65-F5344CB8AC3E}">
        <p14:creationId xmlns:p14="http://schemas.microsoft.com/office/powerpoint/2010/main" val="1075881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two different types of space types across VR apps:  </a:t>
            </a:r>
            <a:br>
              <a:rPr lang="en-US"/>
            </a:br>
            <a:br>
              <a:rPr lang="en-US"/>
            </a:br>
            <a:r>
              <a:rPr lang="en-US" err="1"/>
              <a:t>Roomscale</a:t>
            </a:r>
            <a:r>
              <a:rPr lang="en-US"/>
              <a:t> or Stationary.. </a:t>
            </a:r>
          </a:p>
          <a:p>
            <a:r>
              <a:rPr lang="en-US"/>
              <a:t>On </a:t>
            </a:r>
            <a:r>
              <a:rPr lang="en-US" err="1"/>
              <a:t>roomscale</a:t>
            </a:r>
            <a:r>
              <a:rPr lang="en-US"/>
              <a:t>, the origin is the center of the room, and you can’t change that or </a:t>
            </a:r>
            <a:r>
              <a:rPr lang="en-US" err="1"/>
              <a:t>Recenter</a:t>
            </a:r>
            <a:r>
              <a:rPr lang="en-US"/>
              <a:t> the scene. </a:t>
            </a:r>
          </a:p>
          <a:p>
            <a:r>
              <a:rPr lang="en-US"/>
              <a:t>With stationary (also known as seated), the origin is the place that the headset is at, when the user last </a:t>
            </a:r>
            <a:r>
              <a:rPr lang="en-US" err="1"/>
              <a:t>Recentered</a:t>
            </a:r>
            <a:r>
              <a:rPr lang="en-US"/>
              <a:t> (or when scene is launched since that is first </a:t>
            </a:r>
            <a:r>
              <a:rPr lang="en-US" err="1"/>
              <a:t>recenter</a:t>
            </a:r>
            <a:r>
              <a:rPr lang="en-US"/>
              <a:t>).. </a:t>
            </a:r>
          </a:p>
          <a:p>
            <a:endParaRPr lang="en-US"/>
          </a:p>
          <a:p>
            <a:r>
              <a:rPr lang="en-US"/>
              <a:t>So, with stationary.. 0,0,0 is right here, at my eye level..  Where in the physical world, even if I was standing on the center of the room, my Y would be 1.5 meters or so.. </a:t>
            </a:r>
          </a:p>
          <a:p>
            <a:r>
              <a:rPr lang="en-US"/>
              <a:t>There fore there is an extension to stationary, we refer to as standing..  In this setup,  you use stationary but offset your floor.. </a:t>
            </a:r>
          </a:p>
        </p:txBody>
      </p:sp>
      <p:sp>
        <p:nvSpPr>
          <p:cNvPr id="4" name="Slide Number Placeholder 3"/>
          <p:cNvSpPr>
            <a:spLocks noGrp="1"/>
          </p:cNvSpPr>
          <p:nvPr>
            <p:ph type="sldNum" sz="quarter" idx="10"/>
          </p:nvPr>
        </p:nvSpPr>
        <p:spPr/>
        <p:txBody>
          <a:bodyPr/>
          <a:lstStyle/>
          <a:p>
            <a:fld id="{422875B9-ED09-4137-9A29-D47AB6AF8F79}" type="slidenum">
              <a:rPr lang="en-US" smtClean="0"/>
              <a:t>10</a:t>
            </a:fld>
            <a:endParaRPr lang="en-US"/>
          </a:p>
        </p:txBody>
      </p:sp>
    </p:spTree>
    <p:extLst>
      <p:ext uri="{BB962C8B-B14F-4D97-AF65-F5344CB8AC3E}">
        <p14:creationId xmlns:p14="http://schemas.microsoft.com/office/powerpoint/2010/main" val="86765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 know how to setup our space, lets create our virtual room and setup our project to target Windows Mixed Reality. </a:t>
            </a:r>
          </a:p>
          <a:p>
            <a:endParaRPr lang="en-US"/>
          </a:p>
          <a:p>
            <a:r>
              <a:rPr lang="en-US"/>
              <a:t>See detailed click through notes:</a:t>
            </a:r>
          </a:p>
          <a:p>
            <a:endParaRPr lang="en-US"/>
          </a:p>
          <a:p>
            <a:pPr marL="174708" indent="-174708">
              <a:buFontTx/>
              <a:buChar char="-"/>
            </a:pPr>
            <a:r>
              <a:rPr lang="en-US"/>
              <a:t>Create empty Unity project </a:t>
            </a:r>
          </a:p>
          <a:p>
            <a:pPr marL="174708" indent="-174708">
              <a:buFontTx/>
              <a:buChar char="-"/>
            </a:pPr>
            <a:r>
              <a:rPr lang="en-US"/>
              <a:t>Drag a Prefab object into the scene. </a:t>
            </a:r>
          </a:p>
          <a:p>
            <a:pPr marL="174708" indent="-174708">
              <a:buFontTx/>
              <a:buChar char="-"/>
            </a:pPr>
            <a:r>
              <a:rPr lang="en-US"/>
              <a:t>Reset the camera. </a:t>
            </a:r>
          </a:p>
          <a:p>
            <a:pPr marL="174708" indent="-174708">
              <a:buFontTx/>
              <a:buChar char="-"/>
            </a:pPr>
            <a:r>
              <a:rPr lang="en-US"/>
              <a:t>Export to Mixed Reality. </a:t>
            </a:r>
          </a:p>
          <a:p>
            <a:pPr marL="174708" indent="-174708">
              <a:buFontTx/>
              <a:buChar char="-"/>
            </a:pPr>
            <a:r>
              <a:rPr lang="en-US"/>
              <a:t>Explain Generated Visual Studio solution. Have one pre-built.   </a:t>
            </a:r>
          </a:p>
          <a:p>
            <a:pPr marL="174708" indent="-174708">
              <a:buFontTx/>
              <a:buChar char="-"/>
            </a:pPr>
            <a:endParaRPr lang="en-US"/>
          </a:p>
        </p:txBody>
      </p:sp>
      <p:sp>
        <p:nvSpPr>
          <p:cNvPr id="4" name="Slide Number Placeholder 3"/>
          <p:cNvSpPr>
            <a:spLocks noGrp="1"/>
          </p:cNvSpPr>
          <p:nvPr>
            <p:ph type="sldNum" sz="quarter" idx="10"/>
          </p:nvPr>
        </p:nvSpPr>
        <p:spPr/>
        <p:txBody>
          <a:bodyPr/>
          <a:lstStyle/>
          <a:p>
            <a:fld id="{422875B9-ED09-4137-9A29-D47AB6AF8F79}" type="slidenum">
              <a:rPr lang="en-US" smtClean="0"/>
              <a:t>11</a:t>
            </a:fld>
            <a:endParaRPr lang="en-US"/>
          </a:p>
        </p:txBody>
      </p:sp>
    </p:spTree>
    <p:extLst>
      <p:ext uri="{BB962C8B-B14F-4D97-AF65-F5344CB8AC3E}">
        <p14:creationId xmlns:p14="http://schemas.microsoft.com/office/powerpoint/2010/main" val="3822255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rPr>
              <a:t>In the real world, you'll typically look at an object that you intend to interact with.  </a:t>
            </a:r>
          </a:p>
          <a:p>
            <a:r>
              <a:rPr lang="en-US" dirty="0">
                <a:latin typeface="Segoe UI" panose="020B0502040204020203" pitchFamily="34" charset="0"/>
              </a:rPr>
              <a:t>Mixed Reality headsets use the position and orientation of your user's head, </a:t>
            </a:r>
            <a:r>
              <a:rPr lang="en-US" u="sng" dirty="0">
                <a:latin typeface="Segoe UI" panose="020B0502040204020203" pitchFamily="34" charset="0"/>
              </a:rPr>
              <a:t>not their eyes</a:t>
            </a:r>
            <a:r>
              <a:rPr lang="en-US" dirty="0">
                <a:latin typeface="Segoe UI" panose="020B0502040204020203" pitchFamily="34" charset="0"/>
              </a:rPr>
              <a:t>, to determine their gaze vector. You can think of this gaze vector as a laser pointer straight ahead from directly between the user's eyes. As the user looks around the room, your application can intersect this ray, both with virtual objects or real-world objects (discovered via Spatial Mapping) . </a:t>
            </a:r>
          </a:p>
          <a:p>
            <a:endParaRPr lang="en-US" dirty="0">
              <a:latin typeface="Segoe UI" panose="020B0502040204020203" pitchFamily="34" charset="0"/>
            </a:endParaRPr>
          </a:p>
          <a:p>
            <a:r>
              <a:rPr lang="en-US" dirty="0">
                <a:latin typeface="Segoe UI" panose="020B0502040204020203" pitchFamily="34" charset="0"/>
              </a:rPr>
              <a:t>If you will use Gaze, you should have a </a:t>
            </a:r>
            <a:r>
              <a:rPr lang="en-US" u="sng" dirty="0">
                <a:latin typeface="Segoe UI" panose="020B0502040204020203" pitchFamily="34" charset="0"/>
                <a:hlinkClick r:id="rId3"/>
              </a:rPr>
              <a:t>cursor</a:t>
            </a:r>
            <a:r>
              <a:rPr lang="en-US" dirty="0">
                <a:latin typeface="Segoe UI" panose="020B0502040204020203" pitchFamily="34" charset="0"/>
              </a:rPr>
              <a:t> (or other auditory/visual indication) to give the user confidence in what they're about to interact with. You typically position this cursor in the world where their gaze ray first interacts an object, which may be a hologram or a real-world surface.</a:t>
            </a:r>
          </a:p>
          <a:p>
            <a:endParaRPr lang="en-US" dirty="0">
              <a:latin typeface="Segoe UI" panose="020B0502040204020203" pitchFamily="34" charset="0"/>
            </a:endParaRPr>
          </a:p>
          <a:p>
            <a:r>
              <a:rPr lang="en-US" dirty="0">
                <a:latin typeface="Segoe UI" panose="020B0502040204020203" pitchFamily="34" charset="0"/>
              </a:rPr>
              <a:t>With that, let’s go ahead and add gaze and a cursor to our app.</a:t>
            </a:r>
          </a:p>
          <a:p>
            <a:endParaRPr lang="en-US" dirty="0"/>
          </a:p>
          <a:p>
            <a:r>
              <a:rPr lang="en-US" dirty="0"/>
              <a:t>==</a:t>
            </a:r>
          </a:p>
          <a:p>
            <a:pPr defTabSz="931774">
              <a:defRPr/>
            </a:pPr>
            <a:r>
              <a:rPr lang="en-US" b="1" u="sng" dirty="0">
                <a:latin typeface="Segoe UI" panose="020B0502040204020203" pitchFamily="34" charset="0"/>
              </a:rPr>
              <a:t>Pre-read for speaker: https://developer.microsoft.com/en-us/windows/mixed-reality/gaze</a:t>
            </a:r>
          </a:p>
          <a:p>
            <a:pPr defTabSz="931774">
              <a:defRPr/>
            </a:pPr>
            <a:endParaRPr lang="en-US" b="1" u="sng" dirty="0">
              <a:latin typeface="Segoe UI" panose="020B0502040204020203" pitchFamily="34" charset="0"/>
            </a:endParaRPr>
          </a:p>
          <a:p>
            <a:pPr defTabSz="931774">
              <a:defRPr/>
            </a:pPr>
            <a:endParaRPr lang="en-US" b="1" u="sng" dirty="0">
              <a:latin typeface="Segoe UI" panose="020B0502040204020203" pitchFamily="34" charset="0"/>
            </a:endParaRPr>
          </a:p>
          <a:p>
            <a:pPr defTabSz="931774">
              <a:defRPr/>
            </a:pPr>
            <a:r>
              <a:rPr lang="en-US" b="1" u="sng" dirty="0">
                <a:latin typeface="Segoe UI" panose="020B0502040204020203" pitchFamily="34" charset="0"/>
              </a:rPr>
              <a:t> </a:t>
            </a:r>
            <a:endParaRPr lang="en-US" dirty="0">
              <a:latin typeface="Segoe UI" panose="020B0502040204020203" pitchFamily="34" charset="0"/>
            </a:endParaRPr>
          </a:p>
          <a:p>
            <a:pPr defTabSz="931774">
              <a:defRPr/>
            </a:pPr>
            <a:endParaRPr lang="en-US"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FC68CCEB-9B74-4B06-A035-26CD3C1A745F}" type="slidenum">
              <a:rPr lang="en-US" smtClean="0"/>
              <a:pPr/>
              <a:t>12</a:t>
            </a:fld>
            <a:endParaRPr lang="en-US"/>
          </a:p>
        </p:txBody>
      </p:sp>
    </p:spTree>
    <p:extLst>
      <p:ext uri="{BB962C8B-B14F-4D97-AF65-F5344CB8AC3E}">
        <p14:creationId xmlns:p14="http://schemas.microsoft.com/office/powerpoint/2010/main" val="766825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detailed click through notes:</a:t>
            </a:r>
          </a:p>
          <a:p>
            <a:endParaRPr lang="en-US"/>
          </a:p>
        </p:txBody>
      </p:sp>
      <p:sp>
        <p:nvSpPr>
          <p:cNvPr id="4" name="Slide Number Placeholder 3"/>
          <p:cNvSpPr>
            <a:spLocks noGrp="1"/>
          </p:cNvSpPr>
          <p:nvPr>
            <p:ph type="sldNum" sz="quarter" idx="10"/>
          </p:nvPr>
        </p:nvSpPr>
        <p:spPr/>
        <p:txBody>
          <a:bodyPr/>
          <a:lstStyle/>
          <a:p>
            <a:fld id="{422875B9-ED09-4137-9A29-D47AB6AF8F79}" type="slidenum">
              <a:rPr lang="en-US" smtClean="0"/>
              <a:t>13</a:t>
            </a:fld>
            <a:endParaRPr lang="en-US"/>
          </a:p>
        </p:txBody>
      </p:sp>
    </p:spTree>
    <p:extLst>
      <p:ext uri="{BB962C8B-B14F-4D97-AF65-F5344CB8AC3E}">
        <p14:creationId xmlns:p14="http://schemas.microsoft.com/office/powerpoint/2010/main" val="828186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Motion controllers allow us to take action in mixed reality.  </a:t>
            </a:r>
          </a:p>
          <a:p>
            <a:r>
              <a:rPr lang="en-US"/>
              <a:t>With controllers we can track the position of our hands in space, and we can get fine grained interaction with digital objects.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 is a lot of power behind motion controllers..  I can use a </a:t>
            </a:r>
            <a:r>
              <a:rPr lang="en-US" err="1"/>
              <a:t>thumbstick</a:t>
            </a:r>
            <a:r>
              <a:rPr lang="en-US"/>
              <a:t> to move forward, or to rotate say 30 degrees on any direction..  There is a lot of buttons that I can configure for different actions.. </a:t>
            </a:r>
          </a:p>
          <a:p>
            <a:endParaRPr lang="en-US"/>
          </a:p>
          <a:p>
            <a:r>
              <a:rPr lang="en-US"/>
              <a:t>===== </a:t>
            </a:r>
          </a:p>
          <a:p>
            <a:endParaRPr lang="en-US"/>
          </a:p>
        </p:txBody>
      </p:sp>
      <p:sp>
        <p:nvSpPr>
          <p:cNvPr id="4" name="Slide Number Placeholder 3"/>
          <p:cNvSpPr>
            <a:spLocks noGrp="1"/>
          </p:cNvSpPr>
          <p:nvPr>
            <p:ph type="sldNum" sz="quarter" idx="10"/>
          </p:nvPr>
        </p:nvSpPr>
        <p:spPr/>
        <p:txBody>
          <a:bodyPr/>
          <a:lstStyle/>
          <a:p>
            <a:fld id="{FC68CCEB-9B74-4B06-A035-26CD3C1A745F}" type="slidenum">
              <a:rPr lang="en-US" smtClean="0"/>
              <a:pPr/>
              <a:t>14</a:t>
            </a:fld>
            <a:endParaRPr lang="en-US"/>
          </a:p>
        </p:txBody>
      </p:sp>
    </p:spTree>
    <p:extLst>
      <p:ext uri="{BB962C8B-B14F-4D97-AF65-F5344CB8AC3E}">
        <p14:creationId xmlns:p14="http://schemas.microsoft.com/office/powerpoint/2010/main" val="3741811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handle motion controller input, you can use Unity’s generic Open VR input system..   </a:t>
            </a:r>
          </a:p>
          <a:p>
            <a:endParaRPr lang="en-US"/>
          </a:p>
          <a:p>
            <a:r>
              <a:rPr lang="en-US"/>
              <a:t>Or, when targeting Microsoft Mixed Reality experiences, you can use the new </a:t>
            </a:r>
            <a:r>
              <a:rPr lang="en-US" err="1"/>
              <a:t>UnityEngine.XR.WSA</a:t>
            </a:r>
            <a:r>
              <a:rPr lang="en-US"/>
              <a:t> APIs. </a:t>
            </a:r>
          </a:p>
          <a:p>
            <a:br>
              <a:rPr lang="en-US"/>
            </a:br>
            <a:r>
              <a:rPr lang="en-US"/>
              <a:t>These APIs are strong typed and have more level of detail than the </a:t>
            </a:r>
            <a:r>
              <a:rPr lang="en-US" err="1"/>
              <a:t>Openvr</a:t>
            </a:r>
            <a:r>
              <a:rPr lang="en-US"/>
              <a:t> APIs do.   Where they have more detail is because the UWP platform exposes two different poses for controllers.    </a:t>
            </a:r>
            <a:br>
              <a:rPr lang="en-US"/>
            </a:br>
            <a:br>
              <a:rPr lang="en-US"/>
            </a:br>
            <a:r>
              <a:rPr lang="en-US"/>
              <a:t>There is a pose for “Pointer” where the center is right here, where the pointer begins…   and there is a pose for “Grip” where the center is right here, where our hands grip the controller </a:t>
            </a:r>
            <a:br>
              <a:rPr lang="en-US"/>
            </a:br>
            <a:r>
              <a:rPr lang="en-US"/>
              <a:t>As you can imagine, the pointer pose is great for when you are pointing to an object..   Specially when you render the controller model and use that to point..  </a:t>
            </a:r>
          </a:p>
          <a:p>
            <a:endParaRPr lang="en-US"/>
          </a:p>
          <a:p>
            <a:r>
              <a:rPr lang="en-US"/>
              <a:t>The grip pose is best for when you are holding or throwing an object and you want your origin to be the grip where you hold the control.. </a:t>
            </a:r>
          </a:p>
          <a:p>
            <a:endParaRPr lang="en-US"/>
          </a:p>
          <a:p>
            <a:r>
              <a:rPr lang="en-US"/>
              <a:t>So, with that, lets go ahead and add motion controllers to our scene. </a:t>
            </a:r>
          </a:p>
          <a:p>
            <a:endParaRPr lang="en-US"/>
          </a:p>
        </p:txBody>
      </p:sp>
      <p:sp>
        <p:nvSpPr>
          <p:cNvPr id="4" name="Slide Number Placeholder 3"/>
          <p:cNvSpPr>
            <a:spLocks noGrp="1"/>
          </p:cNvSpPr>
          <p:nvPr>
            <p:ph type="sldNum" sz="quarter" idx="10"/>
          </p:nvPr>
        </p:nvSpPr>
        <p:spPr/>
        <p:txBody>
          <a:bodyPr/>
          <a:lstStyle/>
          <a:p>
            <a:fld id="{422875B9-ED09-4137-9A29-D47AB6AF8F79}" type="slidenum">
              <a:rPr lang="en-US" smtClean="0"/>
              <a:t>15</a:t>
            </a:fld>
            <a:endParaRPr lang="en-US"/>
          </a:p>
        </p:txBody>
      </p:sp>
    </p:spTree>
    <p:extLst>
      <p:ext uri="{BB962C8B-B14F-4D97-AF65-F5344CB8AC3E}">
        <p14:creationId xmlns:p14="http://schemas.microsoft.com/office/powerpoint/2010/main" val="2561707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now add controllers to our scene.. </a:t>
            </a:r>
          </a:p>
        </p:txBody>
      </p:sp>
      <p:sp>
        <p:nvSpPr>
          <p:cNvPr id="4" name="Slide Number Placeholder 3"/>
          <p:cNvSpPr>
            <a:spLocks noGrp="1"/>
          </p:cNvSpPr>
          <p:nvPr>
            <p:ph type="sldNum" sz="quarter" idx="10"/>
          </p:nvPr>
        </p:nvSpPr>
        <p:spPr/>
        <p:txBody>
          <a:bodyPr/>
          <a:lstStyle/>
          <a:p>
            <a:fld id="{422875B9-ED09-4137-9A29-D47AB6AF8F79}" type="slidenum">
              <a:rPr lang="en-US" smtClean="0"/>
              <a:t>16</a:t>
            </a:fld>
            <a:endParaRPr lang="en-US"/>
          </a:p>
        </p:txBody>
      </p:sp>
    </p:spTree>
    <p:extLst>
      <p:ext uri="{BB962C8B-B14F-4D97-AF65-F5344CB8AC3E}">
        <p14:creationId xmlns:p14="http://schemas.microsoft.com/office/powerpoint/2010/main" val="385142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rPr>
              <a:t>To write any Mixed Reality apps there is a core set of building blocks at our disposal.  In this session we are going to cover these core building blocks. </a:t>
            </a:r>
            <a:br>
              <a:rPr lang="en-US">
                <a:latin typeface="Segoe UI" panose="020B0502040204020203" pitchFamily="34" charset="0"/>
              </a:rPr>
            </a:br>
            <a:endParaRPr lang="en-US">
              <a:latin typeface="Segoe UI" panose="020B0502040204020203" pitchFamily="34" charset="0"/>
            </a:endParaRPr>
          </a:p>
          <a:p>
            <a:endParaRPr lang="en-US">
              <a:latin typeface="Segoe UI" panose="020B0502040204020203" pitchFamily="34" charset="0"/>
            </a:endParaRPr>
          </a:p>
          <a:p>
            <a:r>
              <a:rPr lang="en-US">
                <a:latin typeface="Segoe UI" panose="020B0502040204020203" pitchFamily="34" charset="0"/>
              </a:rPr>
              <a:t>===extra context  for reference. Not for delivery ===</a:t>
            </a:r>
            <a:br>
              <a:rPr lang="en-US">
                <a:latin typeface="Segoe UI" panose="020B0502040204020203" pitchFamily="34" charset="0"/>
              </a:rPr>
            </a:br>
            <a:r>
              <a:rPr lang="en-US">
                <a:latin typeface="Segoe UI" panose="020B0502040204020203" pitchFamily="34" charset="0"/>
              </a:rPr>
              <a:t>You will need to know about 3d objects and world coordinates to interact with the space or for your immersive experience. </a:t>
            </a:r>
          </a:p>
          <a:p>
            <a:r>
              <a:rPr lang="en-US">
                <a:latin typeface="Segoe UI" panose="020B0502040204020203" pitchFamily="34" charset="0"/>
              </a:rPr>
              <a:t>We will select an input mechanic like gestures or controllers based on the device and type of experience you are creating. .</a:t>
            </a:r>
            <a:endParaRPr lang="en-US" u="sng">
              <a:latin typeface="Segoe UI" panose="020B0502040204020203" pitchFamily="34" charset="0"/>
            </a:endParaRPr>
          </a:p>
          <a:p>
            <a:pPr defTabSz="931774">
              <a:defRPr/>
            </a:pPr>
            <a:r>
              <a:rPr lang="en-US">
                <a:latin typeface="Segoe UI" panose="020B0502040204020203" pitchFamily="34" charset="0"/>
              </a:rPr>
              <a:t>On Windows experiences, you can also use </a:t>
            </a:r>
            <a:r>
              <a:rPr lang="en-US" u="sng">
                <a:latin typeface="Segoe UI" panose="020B0502040204020203" pitchFamily="34" charset="0"/>
                <a:hlinkClick r:id="rId3"/>
              </a:rPr>
              <a:t>Voice input</a:t>
            </a:r>
            <a:r>
              <a:rPr lang="en-US">
                <a:latin typeface="Segoe UI" panose="020B0502040204020203" pitchFamily="34" charset="0"/>
              </a:rPr>
              <a:t>. Windows emphasizes it a little more and it is more common. </a:t>
            </a:r>
          </a:p>
          <a:p>
            <a:pPr defTabSz="931774">
              <a:defRPr/>
            </a:pPr>
            <a:r>
              <a:rPr lang="en-US">
                <a:latin typeface="Segoe UI" panose="020B0502040204020203" pitchFamily="34" charset="0"/>
              </a:rPr>
              <a:t>On some devices like Hololens or iPhones running </a:t>
            </a:r>
            <a:r>
              <a:rPr lang="en-US" err="1">
                <a:latin typeface="Segoe UI" panose="020B0502040204020203" pitchFamily="34" charset="0"/>
              </a:rPr>
              <a:t>ARKit</a:t>
            </a:r>
            <a:r>
              <a:rPr lang="en-US">
                <a:latin typeface="Segoe UI" panose="020B0502040204020203" pitchFamily="34" charset="0"/>
              </a:rPr>
              <a:t>, you can also implement </a:t>
            </a:r>
            <a:r>
              <a:rPr lang="en-US" u="sng">
                <a:latin typeface="Segoe UI" panose="020B0502040204020203" pitchFamily="34" charset="0"/>
                <a:hlinkClick r:id="rId4"/>
              </a:rPr>
              <a:t>Spatial mapping</a:t>
            </a:r>
            <a:r>
              <a:rPr lang="en-US" u="sng">
                <a:latin typeface="Segoe UI" panose="020B0502040204020203" pitchFamily="34" charset="0"/>
              </a:rPr>
              <a:t> </a:t>
            </a:r>
            <a:r>
              <a:rPr lang="en-US">
                <a:latin typeface="Segoe UI" panose="020B0502040204020203" pitchFamily="34" charset="0"/>
              </a:rPr>
              <a:t>or spatial understanding.. To map the environment that you are in and interact with the shell. </a:t>
            </a:r>
          </a:p>
          <a:p>
            <a:endParaRPr lang="en-US">
              <a:latin typeface="Segoe UI" panose="020B0502040204020203" pitchFamily="34" charset="0"/>
            </a:endParaRPr>
          </a:p>
          <a:p>
            <a:r>
              <a:rPr lang="en-US">
                <a:latin typeface="Segoe UI" panose="020B0502040204020203" pitchFamily="34" charset="0"/>
              </a:rPr>
              <a:t> </a:t>
            </a:r>
          </a:p>
        </p:txBody>
      </p:sp>
      <p:sp>
        <p:nvSpPr>
          <p:cNvPr id="4" name="Slide Number Placeholder 3"/>
          <p:cNvSpPr>
            <a:spLocks noGrp="1"/>
          </p:cNvSpPr>
          <p:nvPr>
            <p:ph type="sldNum" sz="quarter" idx="10"/>
          </p:nvPr>
        </p:nvSpPr>
        <p:spPr/>
        <p:txBody>
          <a:bodyPr/>
          <a:lstStyle/>
          <a:p>
            <a:fld id="{FC68CCEB-9B74-4B06-A035-26CD3C1A745F}" type="slidenum">
              <a:rPr lang="en-US" smtClean="0"/>
              <a:pPr/>
              <a:t>17</a:t>
            </a:fld>
            <a:endParaRPr lang="en-US"/>
          </a:p>
        </p:txBody>
      </p:sp>
    </p:spTree>
    <p:extLst>
      <p:ext uri="{BB962C8B-B14F-4D97-AF65-F5344CB8AC3E}">
        <p14:creationId xmlns:p14="http://schemas.microsoft.com/office/powerpoint/2010/main" val="1276861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2875B9-ED09-4137-9A29-D47AB6AF8F79}" type="slidenum">
              <a:rPr lang="en-US" smtClean="0"/>
              <a:t>18</a:t>
            </a:fld>
            <a:endParaRPr lang="en-US"/>
          </a:p>
        </p:txBody>
      </p:sp>
    </p:spTree>
    <p:extLst>
      <p:ext uri="{BB962C8B-B14F-4D97-AF65-F5344CB8AC3E}">
        <p14:creationId xmlns:p14="http://schemas.microsoft.com/office/powerpoint/2010/main" val="1697369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defTabSz="950464">
              <a:defRPr/>
            </a:pPr>
            <a:r>
              <a:rPr lang="en-US">
                <a:solidFill>
                  <a:prstClr val="black"/>
                </a:solidFill>
                <a:latin typeface="Segoe UI" pitchFamily="34" charset="0"/>
              </a:rPr>
              <a:t>Microsoft Inspire</a:t>
            </a:r>
          </a:p>
        </p:txBody>
      </p:sp>
      <p:sp>
        <p:nvSpPr>
          <p:cNvPr id="5" name="Footer Placeholder 4"/>
          <p:cNvSpPr>
            <a:spLocks noGrp="1"/>
          </p:cNvSpPr>
          <p:nvPr>
            <p:ph type="ftr" sz="quarter" idx="11"/>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latin typeface="Segoe UI" pitchFamily="34" charset="0"/>
              </a:rPr>
              <a:pPr defTabSz="950464">
                <a:defRPr/>
              </a:pPr>
              <a:t>7/13/2018 12:39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19</a:t>
            </a:fld>
            <a:endParaRPr lang="en-US">
              <a:solidFill>
                <a:prstClr val="black"/>
              </a:solidFill>
              <a:latin typeface="Segoe UI" pitchFamily="34" charset="0"/>
            </a:endParaRPr>
          </a:p>
        </p:txBody>
      </p:sp>
      <p:sp>
        <p:nvSpPr>
          <p:cNvPr id="3" name="Notes Placeholder 2">
            <a:extLst>
              <a:ext uri="{FF2B5EF4-FFF2-40B4-BE49-F238E27FC236}">
                <a16:creationId xmlns:a16="http://schemas.microsoft.com/office/drawing/2014/main" id="{5280171E-07FD-4FB9-BAE9-C3278B68CBA2}"/>
              </a:ext>
            </a:extLst>
          </p:cNvPr>
          <p:cNvSpPr>
            <a:spLocks noGrp="1"/>
          </p:cNvSpPr>
          <p:nvPr>
            <p:ph type="body" idx="1"/>
          </p:nvPr>
        </p:nvSpPr>
        <p:spPr/>
        <p:txBody>
          <a:bodyPr/>
          <a:lstStyle/>
          <a:p>
            <a:r>
              <a:rPr lang="en-US"/>
              <a:t>[NOTE]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slide is more effective if you walk them through the webpage at  </a:t>
            </a:r>
            <a:r>
              <a:rPr lang="en-US">
                <a:hlinkClick r:id="rId3"/>
              </a:rPr>
              <a:t>https://www.microsoft.com/en-us/hololens/commercial-overview</a:t>
            </a:r>
            <a:r>
              <a:rPr lang="en-US"/>
              <a:t> </a:t>
            </a:r>
          </a:p>
          <a:p>
            <a:r>
              <a:rPr lang="en-US"/>
              <a: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began today our session today discussing how MR is transforming industries so I want to invite you to the </a:t>
            </a:r>
            <a:r>
              <a:rPr lang="en-US" err="1"/>
              <a:t>hololens</a:t>
            </a:r>
            <a:r>
              <a:rPr lang="en-US"/>
              <a:t> case studies site, get some inspiration from industry leaders that are embracing mixed reality already.. </a:t>
            </a:r>
          </a:p>
          <a:p>
            <a:endParaRPr lang="en-US"/>
          </a:p>
        </p:txBody>
      </p:sp>
    </p:spTree>
    <p:extLst>
      <p:ext uri="{BB962C8B-B14F-4D97-AF65-F5344CB8AC3E}">
        <p14:creationId xmlns:p14="http://schemas.microsoft.com/office/powerpoint/2010/main" val="405912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Personalize the opening..  </a:t>
            </a:r>
            <a:endParaRPr lang="en-US" dirty="0">
              <a:sym typeface="Wingdings" panose="05000000000000000000" pitchFamily="2" charset="2"/>
            </a:endParaRPr>
          </a:p>
          <a:p>
            <a:r>
              <a:rPr lang="en-US" b="1" dirty="0">
                <a:sym typeface="Wingdings" panose="05000000000000000000" pitchFamily="2" charset="2"/>
              </a:rPr>
              <a:t>Approach #1 </a:t>
            </a:r>
          </a:p>
          <a:p>
            <a:r>
              <a:rPr lang="en-US" b="0" dirty="0">
                <a:sym typeface="Wingdings" panose="05000000000000000000" pitchFamily="2" charset="2"/>
              </a:rPr>
              <a:t>We are now going to talk about Mixed Reality..   To me, this is a super fun and exciting session because I grew up dreaming of living in a world with mixed reality.. </a:t>
            </a:r>
          </a:p>
          <a:p>
            <a:r>
              <a:rPr lang="en-US" b="0" dirty="0">
                <a:sym typeface="Wingdings" panose="05000000000000000000" pitchFamily="2" charset="2"/>
              </a:rPr>
              <a:t>Watching movies like terminator with the Heads-up display.. Or minority report, with virtual, endless desktops that you could navigate with your gaze and your hands.. </a:t>
            </a:r>
          </a:p>
          <a:p>
            <a:r>
              <a:rPr lang="en-US" b="0" dirty="0">
                <a:sym typeface="Wingdings" panose="05000000000000000000" pitchFamily="2" charset="2"/>
              </a:rPr>
              <a:t>Those scenarios are now possible.   We are still early, we might not use them in every day life, but MR is already disrupting industries..  </a:t>
            </a:r>
            <a:br>
              <a:rPr lang="en-US" b="0" dirty="0">
                <a:sym typeface="Wingdings" panose="05000000000000000000" pitchFamily="2" charset="2"/>
              </a:rPr>
            </a:br>
            <a:endParaRPr lang="en-US" b="0" dirty="0">
              <a:sym typeface="Wingdings" panose="05000000000000000000" pitchFamily="2" charset="2"/>
            </a:endParaRPr>
          </a:p>
          <a:p>
            <a:r>
              <a:rPr lang="en-US" b="0" dirty="0">
                <a:sym typeface="Wingdings" panose="05000000000000000000" pitchFamily="2" charset="2"/>
              </a:rPr>
              <a:t>Click!  </a:t>
            </a:r>
            <a:endParaRPr lang="en-US" dirty="0"/>
          </a:p>
          <a:p>
            <a:br>
              <a:rPr lang="en-US" dirty="0"/>
            </a:br>
            <a:r>
              <a:rPr lang="en-US" b="1" dirty="0"/>
              <a:t>Examples: </a:t>
            </a:r>
          </a:p>
          <a:p>
            <a:r>
              <a:rPr lang="en-US" dirty="0"/>
              <a:t>Here is some examples of how you could be using Mixed Reality today: </a:t>
            </a:r>
            <a:br>
              <a:rPr lang="en-US" dirty="0"/>
            </a:br>
            <a:endParaRPr lang="en-US" dirty="0"/>
          </a:p>
          <a:p>
            <a:pPr marL="178027" indent="-178027">
              <a:buFont typeface="Arial" panose="020B0604020202020204" pitchFamily="34" charset="0"/>
              <a:buChar char="•"/>
            </a:pPr>
            <a:r>
              <a:rPr lang="en-US" dirty="0"/>
              <a:t>Creation and design – the ability to see and manipulate 3D designs in real time, in a real world setting, at true size and scale. </a:t>
            </a:r>
          </a:p>
          <a:p>
            <a:pPr marL="178027" indent="-178027">
              <a:buFont typeface="Arial" panose="020B0604020202020204" pitchFamily="34" charset="0"/>
              <a:buChar char="•"/>
            </a:pPr>
            <a:r>
              <a:rPr lang="en-US" dirty="0"/>
              <a:t>Assembly and manufacturing – the ability to synthesize complex data sets and provide visual displays that aid in navigation and operations. </a:t>
            </a:r>
          </a:p>
          <a:p>
            <a:pPr marL="178027" indent="-178027" defTabSz="949478">
              <a:buFont typeface="Arial" panose="020B0604020202020204" pitchFamily="34" charset="0"/>
              <a:buChar char="•"/>
              <a:defRPr/>
            </a:pPr>
            <a:r>
              <a:rPr lang="en-US" dirty="0"/>
              <a:t>Training and development – the ability to explain complex scenarios visually, with movement and in three dimensions.</a:t>
            </a:r>
          </a:p>
          <a:p>
            <a:pPr marL="178027" indent="-178027" defTabSz="949478">
              <a:buFont typeface="Arial" panose="020B0604020202020204" pitchFamily="34" charset="0"/>
              <a:buChar char="•"/>
              <a:defRPr/>
            </a:pPr>
            <a:r>
              <a:rPr lang="en-US" dirty="0"/>
              <a:t>Communication and understanding –  the ability to provide remote expert assistance. Seeing through the eyes of a remote user and provide annotations that appear as holographic content through HoloLens. </a:t>
            </a:r>
          </a:p>
          <a:p>
            <a:pPr marL="178027" indent="-178027">
              <a:buFont typeface="Arial" panose="020B0604020202020204" pitchFamily="34" charset="0"/>
              <a:buChar char="•"/>
            </a:pPr>
            <a:r>
              <a:rPr lang="en-US" dirty="0"/>
              <a:t>Entertainment and engagement – the ability to experience entertainment content in more personal and immersive ways.</a:t>
            </a:r>
            <a:endParaRPr lang="en-US" b="1" dirty="0">
              <a:solidFill>
                <a:schemeClr val="tx2"/>
              </a:solidFill>
              <a:latin typeface="Segoe UI Light" panose="020B0502040204020203" pitchFamily="34" charset="0"/>
              <a:cs typeface="Segoe UI Light" panose="020B0502040204020203" pitchFamily="34" charset="0"/>
            </a:endParaRPr>
          </a:p>
          <a:p>
            <a:pPr marL="174708" indent="-174708" defTabSz="949478">
              <a:buFont typeface="Arial" panose="020B0604020202020204" pitchFamily="34" charset="0"/>
              <a:buChar char="•"/>
              <a:defRPr/>
            </a:pPr>
            <a:endParaRPr lang="en-US" b="1" dirty="0">
              <a:solidFill>
                <a:schemeClr val="tx2"/>
              </a:solidFill>
              <a:latin typeface="Segoe UI Light" panose="020B0502040204020203" pitchFamily="34" charset="0"/>
              <a:cs typeface="Segoe UI Light" panose="020B0502040204020203" pitchFamily="34" charset="0"/>
            </a:endParaRPr>
          </a:p>
          <a:p>
            <a:pPr marL="174708" indent="-174708" defTabSz="949478">
              <a:buFont typeface="Arial" panose="020B0604020202020204" pitchFamily="34" charset="0"/>
              <a:buChar char="•"/>
              <a:defRPr/>
            </a:pPr>
            <a:endParaRPr lang="en-US" dirty="0"/>
          </a:p>
        </p:txBody>
      </p:sp>
      <p:sp>
        <p:nvSpPr>
          <p:cNvPr id="4" name="Slide Number Placeholder 3"/>
          <p:cNvSpPr>
            <a:spLocks noGrp="1"/>
          </p:cNvSpPr>
          <p:nvPr>
            <p:ph type="sldNum" sz="quarter" idx="10"/>
          </p:nvPr>
        </p:nvSpPr>
        <p:spPr/>
        <p:txBody>
          <a:bodyPr/>
          <a:lstStyle/>
          <a:p>
            <a:pPr defTabSz="949478">
              <a:defRPr/>
            </a:pPr>
            <a:fld id="{142B36A6-BE97-485C-A818-BEDE6E26B8C9}" type="slidenum">
              <a:rPr lang="en-US">
                <a:solidFill>
                  <a:prstClr val="black"/>
                </a:solidFill>
                <a:latin typeface="Calibri" panose="020F0502020204030204"/>
              </a:rPr>
              <a:pPr defTabSz="949478">
                <a:defRPr/>
              </a:pPr>
              <a:t>2</a:t>
            </a:fld>
            <a:endParaRPr lang="en-US">
              <a:solidFill>
                <a:prstClr val="black"/>
              </a:solidFill>
              <a:latin typeface="Calibri" panose="020F0502020204030204"/>
            </a:endParaRPr>
          </a:p>
        </p:txBody>
      </p:sp>
    </p:spTree>
    <p:extLst>
      <p:ext uri="{BB962C8B-B14F-4D97-AF65-F5344CB8AC3E}">
        <p14:creationId xmlns:p14="http://schemas.microsoft.com/office/powerpoint/2010/main" val="3806899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also want to invite you to do the hands-on lab.  </a:t>
            </a:r>
          </a:p>
          <a:p>
            <a:endParaRPr lang="en-US"/>
          </a:p>
          <a:p>
            <a:r>
              <a:rPr lang="en-US"/>
              <a:t>Everything you saw me do, you can practice on your own in a more interesting scenario, as an audio engineer identifying the best place to put speakers in a room.. </a:t>
            </a:r>
          </a:p>
          <a:p>
            <a:endParaRPr lang="en-US"/>
          </a:p>
          <a:p>
            <a:r>
              <a:rPr lang="en-US"/>
              <a:t>Remember, even if you don’t have a device, you can do these in the simulator. </a:t>
            </a:r>
          </a:p>
        </p:txBody>
      </p:sp>
      <p:sp>
        <p:nvSpPr>
          <p:cNvPr id="4" name="Slide Number Placeholder 3"/>
          <p:cNvSpPr>
            <a:spLocks noGrp="1"/>
          </p:cNvSpPr>
          <p:nvPr>
            <p:ph type="sldNum" sz="quarter" idx="10"/>
          </p:nvPr>
        </p:nvSpPr>
        <p:spPr/>
        <p:txBody>
          <a:bodyPr/>
          <a:lstStyle/>
          <a:p>
            <a:fld id="{422875B9-ED09-4137-9A29-D47AB6AF8F79}" type="slidenum">
              <a:rPr lang="en-US" smtClean="0"/>
              <a:t>20</a:t>
            </a:fld>
            <a:endParaRPr lang="en-US"/>
          </a:p>
        </p:txBody>
      </p:sp>
    </p:spTree>
    <p:extLst>
      <p:ext uri="{BB962C8B-B14F-4D97-AF65-F5344CB8AC3E}">
        <p14:creationId xmlns:p14="http://schemas.microsoft.com/office/powerpoint/2010/main" val="30031152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2875B9-ED09-4137-9A29-D47AB6AF8F79}" type="slidenum">
              <a:rPr lang="en-US" smtClean="0"/>
              <a:t>21</a:t>
            </a:fld>
            <a:endParaRPr lang="en-US"/>
          </a:p>
        </p:txBody>
      </p:sp>
    </p:spTree>
    <p:extLst>
      <p:ext uri="{BB962C8B-B14F-4D97-AF65-F5344CB8AC3E}">
        <p14:creationId xmlns:p14="http://schemas.microsoft.com/office/powerpoint/2010/main" val="1628166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r>
              <a:rPr lang="en-US" dirty="0"/>
              <a:t>Last year, Microsoft took the award winning Inside Out tracking for </a:t>
            </a:r>
            <a:r>
              <a:rPr lang="en-US" dirty="0" err="1"/>
              <a:t>Hololens</a:t>
            </a:r>
            <a:r>
              <a:rPr lang="en-US" dirty="0"/>
              <a:t> and licensed it to OEMS, and now we have also occluded (or virtual reality headsets).   Let me show you a quick video that demos the kind of experiences you can create and the benefits of our headsets. </a:t>
            </a:r>
          </a:p>
        </p:txBody>
      </p:sp>
      <p:sp>
        <p:nvSpPr>
          <p:cNvPr id="4" name="Slide Number Placeholder 3"/>
          <p:cNvSpPr>
            <a:spLocks noGrp="1"/>
          </p:cNvSpPr>
          <p:nvPr>
            <p:ph type="sldNum" sz="quarter" idx="10"/>
          </p:nvPr>
        </p:nvSpPr>
        <p:spPr/>
        <p:txBody>
          <a:bodyPr/>
          <a:lstStyle/>
          <a:p>
            <a:fld id="{422875B9-ED09-4137-9A29-D47AB6AF8F79}" type="slidenum">
              <a:rPr lang="en-US" smtClean="0"/>
              <a:t>3</a:t>
            </a:fld>
            <a:endParaRPr lang="en-US"/>
          </a:p>
        </p:txBody>
      </p:sp>
    </p:spTree>
    <p:extLst>
      <p:ext uri="{BB962C8B-B14F-4D97-AF65-F5344CB8AC3E}">
        <p14:creationId xmlns:p14="http://schemas.microsoft.com/office/powerpoint/2010/main" val="2149998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are the headsets, in case you want to remember the OEMs..   As you an see, there is lots of OEMs, world-wide coverage. A great developer opportunity. </a:t>
            </a:r>
          </a:p>
          <a:p>
            <a:r>
              <a:rPr lang="en-US" sz="1200" kern="1200" dirty="0">
                <a:solidFill>
                  <a:schemeClr val="tx1"/>
                </a:solidFill>
                <a:effectLst/>
                <a:latin typeface="+mn-lt"/>
                <a:ea typeface="+mn-ea"/>
                <a:cs typeface="+mn-cs"/>
              </a:rPr>
              <a:t>Personalize it, if possible: </a:t>
            </a:r>
          </a:p>
          <a:p>
            <a:r>
              <a:rPr lang="en-US" sz="1200" kern="1200" dirty="0">
                <a:solidFill>
                  <a:schemeClr val="tx1"/>
                </a:solidFill>
                <a:effectLst/>
                <a:latin typeface="+mn-lt"/>
                <a:ea typeface="+mn-ea"/>
                <a:cs typeface="+mn-cs"/>
              </a:rPr>
              <a:t>I love the Acer because it is light and the flip feature provides me great productivity during development.. </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That said, the Samsung has an amazing quality. It was launched last year and has a very high quality display..   </a:t>
            </a:r>
          </a:p>
          <a:p>
            <a:endParaRPr lang="en-US" dirty="0"/>
          </a:p>
        </p:txBody>
      </p:sp>
      <p:sp>
        <p:nvSpPr>
          <p:cNvPr id="4" name="Slide Number Placeholder 3"/>
          <p:cNvSpPr>
            <a:spLocks noGrp="1"/>
          </p:cNvSpPr>
          <p:nvPr>
            <p:ph type="sldNum" sz="quarter" idx="10"/>
          </p:nvPr>
        </p:nvSpPr>
        <p:spPr/>
        <p:txBody>
          <a:bodyPr/>
          <a:lstStyle/>
          <a:p>
            <a:fld id="{422875B9-ED09-4137-9A29-D47AB6AF8F79}" type="slidenum">
              <a:rPr lang="en-US" smtClean="0"/>
              <a:t>4</a:t>
            </a:fld>
            <a:endParaRPr lang="en-US"/>
          </a:p>
        </p:txBody>
      </p:sp>
    </p:spTree>
    <p:extLst>
      <p:ext uri="{BB962C8B-B14F-4D97-AF65-F5344CB8AC3E}">
        <p14:creationId xmlns:p14="http://schemas.microsoft.com/office/powerpoint/2010/main" val="996045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done with the intro.. From here on it is code ;) </a:t>
            </a:r>
          </a:p>
          <a:p>
            <a:r>
              <a:rPr lang="en-US"/>
              <a:t>A hands-on, code heavy demonstration on building our first MR app(s).. .</a:t>
            </a:r>
          </a:p>
        </p:txBody>
      </p:sp>
      <p:sp>
        <p:nvSpPr>
          <p:cNvPr id="4" name="Slide Number Placeholder 3"/>
          <p:cNvSpPr>
            <a:spLocks noGrp="1"/>
          </p:cNvSpPr>
          <p:nvPr>
            <p:ph type="sldNum" sz="quarter" idx="10"/>
          </p:nvPr>
        </p:nvSpPr>
        <p:spPr/>
        <p:txBody>
          <a:bodyPr/>
          <a:lstStyle/>
          <a:p>
            <a:fld id="{422875B9-ED09-4137-9A29-D47AB6AF8F79}" type="slidenum">
              <a:rPr lang="en-US" smtClean="0"/>
              <a:t>5</a:t>
            </a:fld>
            <a:endParaRPr lang="en-US"/>
          </a:p>
        </p:txBody>
      </p:sp>
    </p:spTree>
    <p:extLst>
      <p:ext uri="{BB962C8B-B14F-4D97-AF65-F5344CB8AC3E}">
        <p14:creationId xmlns:p14="http://schemas.microsoft.com/office/powerpoint/2010/main" val="3933426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today, we are going to use Unity and Visual Studio to build our Mixed Reality app. </a:t>
            </a:r>
          </a:p>
          <a:p>
            <a:endParaRPr lang="en-US" dirty="0"/>
          </a:p>
          <a:p>
            <a:r>
              <a:rPr lang="en-US" dirty="0"/>
              <a:t>Unity is the most popular 3d engine for Virtual and Augmented reality, so everything you learn today is applicable to apps you could write for other platforms like </a:t>
            </a:r>
            <a:r>
              <a:rPr lang="en-US" dirty="0" err="1"/>
              <a:t>SteamVR</a:t>
            </a:r>
            <a:r>
              <a:rPr lang="en-US" dirty="0"/>
              <a:t>, or Oculus Rift. </a:t>
            </a:r>
          </a:p>
          <a:p>
            <a:endParaRPr lang="en-US" dirty="0"/>
          </a:p>
          <a:p>
            <a:r>
              <a:rPr lang="en-US" dirty="0"/>
              <a:t>Our app will span across the Mixed Reality continuum. We will start with Virtual Reality on this headset and then move to Augmented reality with </a:t>
            </a:r>
            <a:r>
              <a:rPr lang="en-US" dirty="0" err="1"/>
              <a:t>hololens</a:t>
            </a:r>
            <a:r>
              <a:rPr lang="en-US" dirty="0"/>
              <a:t>. It is all one code base, one scene even. </a:t>
            </a:r>
          </a:p>
          <a:p>
            <a:endParaRPr lang="en-US" dirty="0"/>
          </a:p>
          <a:p>
            <a:r>
              <a:rPr lang="en-US" dirty="0"/>
              <a:t>We will used the Mixed Reality toolkit to jumpstart or accelerate our development..   If you are familiar with other toolkits like MRTK or </a:t>
            </a:r>
            <a:r>
              <a:rPr lang="en-US" dirty="0" err="1"/>
              <a:t>NewtonVR</a:t>
            </a:r>
            <a:r>
              <a:rPr lang="en-US" dirty="0"/>
              <a:t>, you can use those too. They support </a:t>
            </a:r>
            <a:r>
              <a:rPr lang="en-US" dirty="0" err="1"/>
              <a:t>WinMR</a:t>
            </a:r>
            <a:r>
              <a:rPr lang="en-US" dirty="0"/>
              <a:t> already. </a:t>
            </a:r>
          </a:p>
          <a:p>
            <a:endParaRPr lang="en-US" dirty="0"/>
          </a:p>
          <a:p>
            <a:r>
              <a:rPr lang="en-US" dirty="0"/>
              <a:t>Today, we are using MRTK because that maximizes reuse with </a:t>
            </a:r>
            <a:r>
              <a:rPr lang="en-US" dirty="0" err="1"/>
              <a:t>Hololens</a:t>
            </a:r>
            <a:r>
              <a:rPr lang="en-US" dirty="0"/>
              <a:t>. </a:t>
            </a:r>
          </a:p>
        </p:txBody>
      </p:sp>
      <p:sp>
        <p:nvSpPr>
          <p:cNvPr id="4" name="Slide Number Placeholder 3"/>
          <p:cNvSpPr>
            <a:spLocks noGrp="1"/>
          </p:cNvSpPr>
          <p:nvPr>
            <p:ph type="sldNum" sz="quarter" idx="10"/>
          </p:nvPr>
        </p:nvSpPr>
        <p:spPr/>
        <p:txBody>
          <a:bodyPr/>
          <a:lstStyle/>
          <a:p>
            <a:fld id="{422875B9-ED09-4137-9A29-D47AB6AF8F79}" type="slidenum">
              <a:rPr lang="en-US" smtClean="0"/>
              <a:t>6</a:t>
            </a:fld>
            <a:endParaRPr lang="en-US"/>
          </a:p>
        </p:txBody>
      </p:sp>
    </p:spTree>
    <p:extLst>
      <p:ext uri="{BB962C8B-B14F-4D97-AF65-F5344CB8AC3E}">
        <p14:creationId xmlns:p14="http://schemas.microsoft.com/office/powerpoint/2010/main" val="3757567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won’t be showing using these today, but I do want to give a shout to our emulators. </a:t>
            </a:r>
          </a:p>
          <a:p>
            <a:endParaRPr lang="en-US"/>
          </a:p>
          <a:p>
            <a:r>
              <a:rPr lang="en-US"/>
              <a:t>If you do not have a </a:t>
            </a:r>
            <a:r>
              <a:rPr lang="en-US" err="1"/>
              <a:t>hololens</a:t>
            </a:r>
            <a:r>
              <a:rPr lang="en-US"/>
              <a:t> device or a VR headset, you can use the emulators and still develop the apps. </a:t>
            </a:r>
          </a:p>
          <a:p>
            <a:r>
              <a:rPr lang="en-US"/>
              <a:t>They are very feature rich with simulating input, controller, and headset orientation… </a:t>
            </a:r>
          </a:p>
          <a:p>
            <a:endParaRPr lang="en-US"/>
          </a:p>
          <a:p>
            <a:r>
              <a:rPr lang="en-US"/>
              <a:t>Click.. </a:t>
            </a:r>
          </a:p>
          <a:p>
            <a:r>
              <a:rPr lang="en-US"/>
              <a:t>If you have a great idea, start with the emulator and once you have your concept fleshed out, go to https://aka.ms/iwantmr and nominate your idea for our early porting program. They can give you a free immersive headset, controllers, and access to great help to ship an app ..</a:t>
            </a:r>
          </a:p>
        </p:txBody>
      </p:sp>
      <p:sp>
        <p:nvSpPr>
          <p:cNvPr id="4" name="Slide Number Placeholder 3"/>
          <p:cNvSpPr>
            <a:spLocks noGrp="1"/>
          </p:cNvSpPr>
          <p:nvPr>
            <p:ph type="sldNum" sz="quarter" idx="10"/>
          </p:nvPr>
        </p:nvSpPr>
        <p:spPr/>
        <p:txBody>
          <a:bodyPr/>
          <a:lstStyle/>
          <a:p>
            <a:fld id="{422875B9-ED09-4137-9A29-D47AB6AF8F79}" type="slidenum">
              <a:rPr lang="en-US" smtClean="0"/>
              <a:t>7</a:t>
            </a:fld>
            <a:endParaRPr lang="en-US"/>
          </a:p>
        </p:txBody>
      </p:sp>
    </p:spTree>
    <p:extLst>
      <p:ext uri="{BB962C8B-B14F-4D97-AF65-F5344CB8AC3E}">
        <p14:creationId xmlns:p14="http://schemas.microsoft.com/office/powerpoint/2010/main" val="3056081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rPr>
              <a:t>To write any Mixed Reality apps there is a core set of building blocks at our disposal.  In this session we are going to cover these core building blocks. </a:t>
            </a:r>
            <a:br>
              <a:rPr lang="en-US">
                <a:latin typeface="Segoe UI" panose="020B0502040204020203" pitchFamily="34" charset="0"/>
              </a:rPr>
            </a:br>
            <a:endParaRPr lang="en-US">
              <a:latin typeface="Segoe UI" panose="020B0502040204020203" pitchFamily="34" charset="0"/>
            </a:endParaRPr>
          </a:p>
          <a:p>
            <a:endParaRPr lang="en-US">
              <a:latin typeface="Segoe UI" panose="020B0502040204020203" pitchFamily="34" charset="0"/>
            </a:endParaRPr>
          </a:p>
          <a:p>
            <a:r>
              <a:rPr lang="en-US">
                <a:latin typeface="Segoe UI" panose="020B0502040204020203" pitchFamily="34" charset="0"/>
              </a:rPr>
              <a:t>===extra context  for reference. Not for delivery ===</a:t>
            </a:r>
            <a:br>
              <a:rPr lang="en-US">
                <a:latin typeface="Segoe UI" panose="020B0502040204020203" pitchFamily="34" charset="0"/>
              </a:rPr>
            </a:br>
            <a:r>
              <a:rPr lang="en-US">
                <a:latin typeface="Segoe UI" panose="020B0502040204020203" pitchFamily="34" charset="0"/>
              </a:rPr>
              <a:t>You will need to know about 3d objects and world coordinates to interact with the space or for your immersive experience. </a:t>
            </a:r>
          </a:p>
          <a:p>
            <a:r>
              <a:rPr lang="en-US">
                <a:latin typeface="Segoe UI" panose="020B0502040204020203" pitchFamily="34" charset="0"/>
              </a:rPr>
              <a:t>We will select an input mechanic like gestures or controllers based on the device and type of experience you are creating. .</a:t>
            </a:r>
            <a:endParaRPr lang="en-US" u="sng">
              <a:latin typeface="Segoe UI" panose="020B0502040204020203" pitchFamily="34" charset="0"/>
            </a:endParaRPr>
          </a:p>
          <a:p>
            <a:pPr defTabSz="931774">
              <a:defRPr/>
            </a:pPr>
            <a:r>
              <a:rPr lang="en-US">
                <a:latin typeface="Segoe UI" panose="020B0502040204020203" pitchFamily="34" charset="0"/>
              </a:rPr>
              <a:t>On Windows experiences, you can also use </a:t>
            </a:r>
            <a:r>
              <a:rPr lang="en-US" u="sng">
                <a:latin typeface="Segoe UI" panose="020B0502040204020203" pitchFamily="34" charset="0"/>
                <a:hlinkClick r:id="rId3"/>
              </a:rPr>
              <a:t>Voice input</a:t>
            </a:r>
            <a:r>
              <a:rPr lang="en-US">
                <a:latin typeface="Segoe UI" panose="020B0502040204020203" pitchFamily="34" charset="0"/>
              </a:rPr>
              <a:t>. Windows emphasizes it a little more and it is more common. </a:t>
            </a:r>
          </a:p>
          <a:p>
            <a:pPr defTabSz="931774">
              <a:defRPr/>
            </a:pPr>
            <a:r>
              <a:rPr lang="en-US">
                <a:latin typeface="Segoe UI" panose="020B0502040204020203" pitchFamily="34" charset="0"/>
              </a:rPr>
              <a:t>On some devices like Hololens or iPhones running </a:t>
            </a:r>
            <a:r>
              <a:rPr lang="en-US" err="1">
                <a:latin typeface="Segoe UI" panose="020B0502040204020203" pitchFamily="34" charset="0"/>
              </a:rPr>
              <a:t>ARKit</a:t>
            </a:r>
            <a:r>
              <a:rPr lang="en-US">
                <a:latin typeface="Segoe UI" panose="020B0502040204020203" pitchFamily="34" charset="0"/>
              </a:rPr>
              <a:t>, you can also implement </a:t>
            </a:r>
            <a:r>
              <a:rPr lang="en-US" u="sng">
                <a:latin typeface="Segoe UI" panose="020B0502040204020203" pitchFamily="34" charset="0"/>
                <a:hlinkClick r:id="rId4"/>
              </a:rPr>
              <a:t>Spatial mapping</a:t>
            </a:r>
            <a:r>
              <a:rPr lang="en-US" u="sng">
                <a:latin typeface="Segoe UI" panose="020B0502040204020203" pitchFamily="34" charset="0"/>
              </a:rPr>
              <a:t> </a:t>
            </a:r>
            <a:r>
              <a:rPr lang="en-US">
                <a:latin typeface="Segoe UI" panose="020B0502040204020203" pitchFamily="34" charset="0"/>
              </a:rPr>
              <a:t>or spatial understanding.. To map the environment that you are in and interact with the shell. </a:t>
            </a:r>
          </a:p>
          <a:p>
            <a:endParaRPr lang="en-US">
              <a:latin typeface="Segoe UI" panose="020B0502040204020203" pitchFamily="34" charset="0"/>
            </a:endParaRPr>
          </a:p>
          <a:p>
            <a:r>
              <a:rPr lang="en-US">
                <a:latin typeface="Segoe UI" panose="020B0502040204020203" pitchFamily="34" charset="0"/>
              </a:rPr>
              <a:t> </a:t>
            </a:r>
          </a:p>
        </p:txBody>
      </p:sp>
      <p:sp>
        <p:nvSpPr>
          <p:cNvPr id="4" name="Slide Number Placeholder 3"/>
          <p:cNvSpPr>
            <a:spLocks noGrp="1"/>
          </p:cNvSpPr>
          <p:nvPr>
            <p:ph type="sldNum" sz="quarter" idx="10"/>
          </p:nvPr>
        </p:nvSpPr>
        <p:spPr/>
        <p:txBody>
          <a:bodyPr/>
          <a:lstStyle/>
          <a:p>
            <a:fld id="{FC68CCEB-9B74-4B06-A035-26CD3C1A745F}" type="slidenum">
              <a:rPr lang="en-US" smtClean="0"/>
              <a:pPr/>
              <a:t>8</a:t>
            </a:fld>
            <a:endParaRPr lang="en-US"/>
          </a:p>
        </p:txBody>
      </p:sp>
    </p:spTree>
    <p:extLst>
      <p:ext uri="{BB962C8B-B14F-4D97-AF65-F5344CB8AC3E}">
        <p14:creationId xmlns:p14="http://schemas.microsoft.com/office/powerpoint/2010/main" val="3434072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latin typeface="Segoe UI" panose="020B0502040204020203" pitchFamily="34" charset="0"/>
              </a:rPr>
              <a:t>We live in a 3D world..  There fore as we talk about augmenting our world, or transporting ourselves to a different world, we will need to discuss 3d coordinate systems and different space types.. </a:t>
            </a:r>
          </a:p>
          <a:p>
            <a:endParaRPr lang="en-US" b="1" u="sng" dirty="0">
              <a:latin typeface="Segoe UI" panose="020B0502040204020203" pitchFamily="34" charset="0"/>
            </a:endParaRPr>
          </a:p>
          <a:p>
            <a:endParaRPr lang="en-US" b="1" u="sng" dirty="0">
              <a:latin typeface="Segoe UI" panose="020B0502040204020203" pitchFamily="34" charset="0"/>
            </a:endParaRPr>
          </a:p>
          <a:p>
            <a:r>
              <a:rPr lang="en-US" b="1" u="sng" dirty="0">
                <a:latin typeface="Segoe UI" panose="020B0502040204020203" pitchFamily="34" charset="0"/>
              </a:rPr>
              <a:t>==== For reference only ============</a:t>
            </a:r>
          </a:p>
          <a:p>
            <a:endParaRPr lang="en-US" b="1" u="sng" dirty="0">
              <a:latin typeface="Segoe UI" panose="020B0502040204020203" pitchFamily="34" charset="0"/>
            </a:endParaRPr>
          </a:p>
          <a:p>
            <a:r>
              <a:rPr lang="en-US" b="1" u="sng" dirty="0">
                <a:latin typeface="Segoe UI" panose="020B0502040204020203" pitchFamily="34" charset="0"/>
              </a:rPr>
              <a:t>Useful for speaker: https://developer.microsoft.com/en-us/windows/mixed-reality/coordinate_systems</a:t>
            </a:r>
            <a:endParaRPr lang="en-US" dirty="0">
              <a:latin typeface="Segoe UI" panose="020B0502040204020203" pitchFamily="34" charset="0"/>
            </a:endParaRPr>
          </a:p>
          <a:p>
            <a:r>
              <a:rPr lang="en-US" dirty="0">
                <a:latin typeface="Segoe UI" panose="020B0502040204020203" pitchFamily="34" charset="0"/>
              </a:rPr>
              <a:t>At their core, holographic apps place </a:t>
            </a:r>
            <a:r>
              <a:rPr lang="en-US" u="sng" dirty="0">
                <a:latin typeface="Segoe UI" panose="020B0502040204020203" pitchFamily="34" charset="0"/>
                <a:hlinkClick r:id="rId3"/>
              </a:rPr>
              <a:t>holograms</a:t>
            </a:r>
            <a:r>
              <a:rPr lang="en-US" dirty="0">
                <a:latin typeface="Segoe UI" panose="020B0502040204020203" pitchFamily="34" charset="0"/>
              </a:rPr>
              <a:t> in your world that look and sound like real objects. This involves precisely positioning and orienting those holograms at places in the world that are meaningful to the user. When reasoning about the position and orientation of your holograms, or any other geometry such as the </a:t>
            </a:r>
            <a:r>
              <a:rPr lang="en-US" u="sng" dirty="0">
                <a:latin typeface="Segoe UI" panose="020B0502040204020203" pitchFamily="34" charset="0"/>
                <a:hlinkClick r:id="rId4"/>
              </a:rPr>
              <a:t>gaze</a:t>
            </a:r>
            <a:r>
              <a:rPr lang="en-US" dirty="0">
                <a:latin typeface="Segoe UI" panose="020B0502040204020203" pitchFamily="34" charset="0"/>
              </a:rPr>
              <a:t> ray or </a:t>
            </a:r>
            <a:r>
              <a:rPr lang="en-US" u="sng" dirty="0">
                <a:latin typeface="Segoe UI" panose="020B0502040204020203" pitchFamily="34" charset="0"/>
                <a:hlinkClick r:id="rId5"/>
              </a:rPr>
              <a:t>hand positions</a:t>
            </a:r>
            <a:r>
              <a:rPr lang="en-US" dirty="0">
                <a:latin typeface="Segoe UI" panose="020B0502040204020203" pitchFamily="34" charset="0"/>
              </a:rPr>
              <a:t>, HoloLens uses various coordinate systems to represent that geometry.</a:t>
            </a:r>
          </a:p>
          <a:p>
            <a:r>
              <a:rPr lang="en-US" u="sng" dirty="0">
                <a:latin typeface="Segoe UI" panose="020B0502040204020203" pitchFamily="34" charset="0"/>
                <a:hlinkClick r:id="rId6"/>
              </a:rPr>
              <a:t>1 Spatial coordinate systems</a:t>
            </a:r>
            <a:endParaRPr lang="en-US" dirty="0">
              <a:latin typeface="Segoe UI" panose="020B0502040204020203" pitchFamily="34" charset="0"/>
            </a:endParaRPr>
          </a:p>
          <a:p>
            <a:r>
              <a:rPr lang="en-US" u="sng" dirty="0">
                <a:latin typeface="Segoe UI" panose="020B0502040204020203" pitchFamily="34" charset="0"/>
                <a:hlinkClick r:id="rId6"/>
              </a:rPr>
              <a:t>2 Stationary frame of reference</a:t>
            </a:r>
            <a:endParaRPr lang="en-US" dirty="0">
              <a:latin typeface="Segoe UI" panose="020B0502040204020203" pitchFamily="34" charset="0"/>
            </a:endParaRPr>
          </a:p>
          <a:p>
            <a:r>
              <a:rPr lang="en-US" u="sng" dirty="0">
                <a:latin typeface="Segoe UI" panose="020B0502040204020203" pitchFamily="34" charset="0"/>
                <a:hlinkClick r:id="rId6"/>
              </a:rPr>
              <a:t>3 Spatial anchors</a:t>
            </a:r>
            <a:endParaRPr lang="en-US" dirty="0">
              <a:latin typeface="Segoe UI" panose="020B0502040204020203" pitchFamily="34" charset="0"/>
            </a:endParaRPr>
          </a:p>
          <a:p>
            <a:pPr lvl="1"/>
            <a:r>
              <a:rPr lang="en-US" u="sng" dirty="0">
                <a:latin typeface="Segoe UI" panose="020B0502040204020203" pitchFamily="34" charset="0"/>
                <a:hlinkClick r:id="rId6"/>
              </a:rPr>
              <a:t>3.1 Why a single rigid coordinate system cannot be used for the whole scene</a:t>
            </a:r>
            <a:endParaRPr lang="en-US" dirty="0">
              <a:latin typeface="Segoe UI" panose="020B0502040204020203" pitchFamily="34" charset="0"/>
            </a:endParaRPr>
          </a:p>
          <a:p>
            <a:pPr lvl="1"/>
            <a:r>
              <a:rPr lang="en-US" u="sng" dirty="0">
                <a:latin typeface="Segoe UI" panose="020B0502040204020203" pitchFamily="34" charset="0"/>
                <a:hlinkClick r:id="rId6"/>
              </a:rPr>
              <a:t>3.2 The solution: Spatial anchors</a:t>
            </a:r>
            <a:endParaRPr lang="en-US" dirty="0">
              <a:latin typeface="Segoe UI" panose="020B0502040204020203" pitchFamily="34" charset="0"/>
            </a:endParaRPr>
          </a:p>
          <a:p>
            <a:pPr lvl="1"/>
            <a:r>
              <a:rPr lang="en-US" u="sng" dirty="0">
                <a:latin typeface="Segoe UI" panose="020B0502040204020203" pitchFamily="34" charset="0"/>
                <a:hlinkClick r:id="rId6"/>
              </a:rPr>
              <a:t>3.3 Spatial anchor persistence</a:t>
            </a:r>
            <a:endParaRPr lang="en-US" dirty="0">
              <a:latin typeface="Segoe UI" panose="020B0502040204020203" pitchFamily="34" charset="0"/>
            </a:endParaRPr>
          </a:p>
          <a:p>
            <a:pPr lvl="1"/>
            <a:r>
              <a:rPr lang="en-US" u="sng" dirty="0">
                <a:latin typeface="Segoe UI" panose="020B0502040204020203" pitchFamily="34" charset="0"/>
                <a:hlinkClick r:id="rId6"/>
              </a:rPr>
              <a:t>3.4 Spatial anchor sharing</a:t>
            </a:r>
            <a:endParaRPr lang="en-US" dirty="0">
              <a:latin typeface="Segoe UI" panose="020B0502040204020203" pitchFamily="34" charset="0"/>
            </a:endParaRPr>
          </a:p>
          <a:p>
            <a:pPr lvl="1"/>
            <a:r>
              <a:rPr lang="en-US" u="sng" dirty="0">
                <a:latin typeface="Segoe UI" panose="020B0502040204020203" pitchFamily="34" charset="0"/>
                <a:hlinkClick r:id="rId6"/>
              </a:rPr>
              <a:t>3.5 Best practices</a:t>
            </a:r>
            <a:endParaRPr lang="en-US" dirty="0">
              <a:latin typeface="Segoe UI" panose="020B0502040204020203" pitchFamily="34" charset="0"/>
            </a:endParaRPr>
          </a:p>
          <a:p>
            <a:r>
              <a:rPr lang="en-US" u="sng" dirty="0">
                <a:latin typeface="Segoe UI" panose="020B0502040204020203" pitchFamily="34" charset="0"/>
                <a:hlinkClick r:id="rId6"/>
              </a:rPr>
              <a:t>4 Attached frame of reference</a:t>
            </a:r>
            <a:endParaRPr lang="en-US" dirty="0">
              <a:latin typeface="Segoe UI" panose="020B0502040204020203" pitchFamily="34" charset="0"/>
            </a:endParaRPr>
          </a:p>
          <a:p>
            <a:r>
              <a:rPr lang="en-US" u="sng" dirty="0">
                <a:latin typeface="Segoe UI" panose="020B0502040204020203" pitchFamily="34" charset="0"/>
                <a:hlinkClick r:id="rId6"/>
              </a:rPr>
              <a:t>5 Head-locked content</a:t>
            </a:r>
            <a:endParaRPr lang="en-US" dirty="0">
              <a:latin typeface="Segoe UI" panose="020B0502040204020203" pitchFamily="34" charset="0"/>
            </a:endParaRPr>
          </a:p>
          <a:p>
            <a:r>
              <a:rPr lang="en-US" u="sng" dirty="0">
                <a:latin typeface="Segoe UI" panose="020B0502040204020203" pitchFamily="34" charset="0"/>
                <a:hlinkClick r:id="rId6"/>
              </a:rPr>
              <a:t>6 Handling tracking errors</a:t>
            </a:r>
            <a:endParaRPr lang="en-US" dirty="0">
              <a:latin typeface="Segoe UI" panose="020B0502040204020203" pitchFamily="34" charset="0"/>
            </a:endParaRPr>
          </a:p>
          <a:p>
            <a:pPr lvl="1"/>
            <a:r>
              <a:rPr lang="en-US" u="sng" dirty="0">
                <a:latin typeface="Segoe UI" panose="020B0502040204020203" pitchFamily="34" charset="0"/>
                <a:hlinkClick r:id="rId6"/>
              </a:rPr>
              <a:t>6.1 Device cannot track due to insufficient sensor data</a:t>
            </a:r>
            <a:endParaRPr lang="en-US" dirty="0">
              <a:latin typeface="Segoe UI" panose="020B0502040204020203" pitchFamily="34" charset="0"/>
            </a:endParaRPr>
          </a:p>
          <a:p>
            <a:pPr lvl="1"/>
            <a:r>
              <a:rPr lang="en-US" u="sng" dirty="0">
                <a:latin typeface="Segoe UI" panose="020B0502040204020203" pitchFamily="34" charset="0"/>
                <a:hlinkClick r:id="rId6"/>
              </a:rPr>
              <a:t>6.2 Device tracks incorrectly due to dynamic changes in the environment</a:t>
            </a:r>
            <a:endParaRPr lang="en-US" dirty="0">
              <a:latin typeface="Segoe UI" panose="020B0502040204020203" pitchFamily="34" charset="0"/>
            </a:endParaRPr>
          </a:p>
          <a:p>
            <a:pPr lvl="1"/>
            <a:r>
              <a:rPr lang="en-US" u="sng" dirty="0">
                <a:latin typeface="Segoe UI" panose="020B0502040204020203" pitchFamily="34" charset="0"/>
                <a:hlinkClick r:id="rId6"/>
              </a:rPr>
              <a:t>6.3 Device tracks incorrectly because the environment has changed significantly over time</a:t>
            </a:r>
            <a:endParaRPr lang="en-US" dirty="0">
              <a:latin typeface="Segoe UI" panose="020B0502040204020203" pitchFamily="34" charset="0"/>
            </a:endParaRPr>
          </a:p>
          <a:p>
            <a:pPr lvl="1"/>
            <a:r>
              <a:rPr lang="en-US" u="sng" dirty="0">
                <a:latin typeface="Segoe UI" panose="020B0502040204020203" pitchFamily="34" charset="0"/>
                <a:hlinkClick r:id="rId6"/>
              </a:rPr>
              <a:t>6.4 Device tracks incorrectly due to identical spaces in an environment</a:t>
            </a:r>
            <a:endParaRPr lang="en-US" dirty="0">
              <a:latin typeface="Segoe UI" panose="020B0502040204020203" pitchFamily="34" charset="0"/>
            </a:endParaRPr>
          </a:p>
          <a:p>
            <a:endParaRPr lang="en-US"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fld id="{FC68CCEB-9B74-4B06-A035-26CD3C1A745F}" type="slidenum">
              <a:rPr lang="en-US" smtClean="0"/>
              <a:pPr/>
              <a:t>9</a:t>
            </a:fld>
            <a:endParaRPr lang="en-US"/>
          </a:p>
        </p:txBody>
      </p:sp>
    </p:spTree>
    <p:extLst>
      <p:ext uri="{BB962C8B-B14F-4D97-AF65-F5344CB8AC3E}">
        <p14:creationId xmlns:p14="http://schemas.microsoft.com/office/powerpoint/2010/main" val="1625211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12.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6387" name="think-cell Slide" r:id="rId4" imgW="377" imgH="377" progId="TCLayout.ActiveDocument.1">
                  <p:embed/>
                </p:oleObj>
              </mc:Choice>
              <mc:Fallback>
                <p:oleObj name="think-cell Slide" r:id="rId4" imgW="377" imgH="377" progId="TCLayout.ActiveDocument.1">
                  <p:embed/>
                  <p:pic>
                    <p:nvPicPr>
                      <p:cNvPr id="4" name="Object 3" hidden="1"/>
                      <p:cNvPicPr/>
                      <p:nvPr/>
                    </p:nvPicPr>
                    <p:blipFill>
                      <a:blip r:embed="rId5"/>
                      <a:stretch>
                        <a:fillRect/>
                      </a:stretch>
                    </p:blipFill>
                    <p:spPr>
                      <a:xfrm>
                        <a:off x="1589" y="1590"/>
                        <a:ext cx="1587" cy="1587"/>
                      </a:xfrm>
                      <a:prstGeom prst="rect">
                        <a:avLst/>
                      </a:prstGeom>
                    </p:spPr>
                  </p:pic>
                </p:oleObj>
              </mc:Fallback>
            </mc:AlternateContent>
          </a:graphicData>
        </a:graphic>
      </p:graphicFrame>
    </p:spTree>
    <p:extLst>
      <p:ext uri="{BB962C8B-B14F-4D97-AF65-F5344CB8AC3E}">
        <p14:creationId xmlns:p14="http://schemas.microsoft.com/office/powerpoint/2010/main" val="358924549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Plain">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4186137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0751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21138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52313560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53126345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263173360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4683773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4981496"/>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324613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8746231"/>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6234"/>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520649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258280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82507961"/>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58414348"/>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919275827"/>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2898236"/>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4344939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03418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883154"/>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50828617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8905904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9802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594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4569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296492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208261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897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798190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565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294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0454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75212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74476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327669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72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43242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284697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2078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98028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6.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image" Target="../media/image13.emf"/><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heme" Target="../theme/theme2.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image" Target="../media/image2.svg"/><Relationship Id="rId3" Type="http://schemas.openxmlformats.org/officeDocument/2006/relationships/slideLayout" Target="../slideLayouts/slideLayout43.xml"/><Relationship Id="rId21" Type="http://schemas.openxmlformats.org/officeDocument/2006/relationships/image" Target="../media/image5.png"/><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png"/><Relationship Id="rId2" Type="http://schemas.openxmlformats.org/officeDocument/2006/relationships/slideLayout" Target="../slideLayouts/slideLayout42.xml"/><Relationship Id="rId16" Type="http://schemas.openxmlformats.org/officeDocument/2006/relationships/theme" Target="../theme/theme3.xml"/><Relationship Id="rId20" Type="http://schemas.openxmlformats.org/officeDocument/2006/relationships/image" Target="../media/image4.sv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image" Target="../media/image3.png"/><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672" r:id="rId15"/>
    <p:sldLayoutId id="2147483673" r:id="rId16"/>
    <p:sldLayoutId id="2147483680" r:id="rId17"/>
    <p:sldLayoutId id="214748368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233063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31" r:id="rId21"/>
    <p:sldLayoutId id="214748373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695746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eg"/><Relationship Id="rId9" Type="http://schemas.openxmlformats.org/officeDocument/2006/relationships/image" Target="../media/image35.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jpg"/><Relationship Id="rId17" Type="http://schemas.openxmlformats.org/officeDocument/2006/relationships/image" Target="../media/image54.jpg"/><Relationship Id="rId2" Type="http://schemas.openxmlformats.org/officeDocument/2006/relationships/notesSlide" Target="../notesSlides/notesSlide19.xml"/><Relationship Id="rId16" Type="http://schemas.openxmlformats.org/officeDocument/2006/relationships/image" Target="../media/image53.jpeg"/><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hyperlink" Target="https://www.microsoft.com/en-us/hololens/commercial-overview" TargetMode="External"/><Relationship Id="rId5" Type="http://schemas.openxmlformats.org/officeDocument/2006/relationships/image" Target="../media/image43.png"/><Relationship Id="rId15" Type="http://schemas.openxmlformats.org/officeDocument/2006/relationships/image" Target="../media/image52.jpe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1.jpe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hyperlink" Target="https://aka.ms/iwantmr" TargetMode="Externa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eg"/><Relationship Id="rId9" Type="http://schemas.openxmlformats.org/officeDocument/2006/relationships/image" Target="../media/image35.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p:txBody>
          <a:bodyPr/>
          <a:lstStyle/>
          <a:p>
            <a:r>
              <a:rPr lang="en-GB"/>
              <a:t>Build Mixed Reality Apps</a:t>
            </a:r>
            <a:endParaRPr lang="en-US"/>
          </a:p>
        </p:txBody>
      </p:sp>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AD103-10FA-4EBE-984F-D0AB781D461D}"/>
              </a:ext>
            </a:extLst>
          </p:cNvPr>
          <p:cNvSpPr>
            <a:spLocks noGrp="1"/>
          </p:cNvSpPr>
          <p:nvPr>
            <p:ph type="title"/>
          </p:nvPr>
        </p:nvSpPr>
        <p:spPr/>
        <p:txBody>
          <a:bodyPr/>
          <a:lstStyle/>
          <a:p>
            <a:r>
              <a:rPr lang="en-US"/>
              <a:t>Space Types</a:t>
            </a:r>
          </a:p>
        </p:txBody>
      </p:sp>
      <p:sp>
        <p:nvSpPr>
          <p:cNvPr id="6" name="TextBox 5">
            <a:extLst>
              <a:ext uri="{FF2B5EF4-FFF2-40B4-BE49-F238E27FC236}">
                <a16:creationId xmlns:a16="http://schemas.microsoft.com/office/drawing/2014/main" id="{3B33C352-C89D-4814-BB31-3EA862276A1B}"/>
              </a:ext>
            </a:extLst>
          </p:cNvPr>
          <p:cNvSpPr txBox="1"/>
          <p:nvPr/>
        </p:nvSpPr>
        <p:spPr>
          <a:xfrm>
            <a:off x="2209800" y="5029199"/>
            <a:ext cx="3429000" cy="646331"/>
          </a:xfrm>
          <a:prstGeom prst="rect">
            <a:avLst/>
          </a:prstGeom>
          <a:noFill/>
        </p:spPr>
        <p:txBody>
          <a:bodyPr wrap="square" rtlCol="0">
            <a:spAutoFit/>
          </a:bodyPr>
          <a:lstStyle/>
          <a:p>
            <a:r>
              <a:rPr lang="en-US" spc="-50">
                <a:solidFill>
                  <a:srgbClr val="2F2F2F"/>
                </a:solidFill>
              </a:rPr>
              <a:t>Origin is center of room</a:t>
            </a:r>
          </a:p>
          <a:p>
            <a:r>
              <a:rPr lang="en-US" spc="-50">
                <a:solidFill>
                  <a:srgbClr val="2F2F2F"/>
                </a:solidFill>
              </a:rPr>
              <a:t>Can’t </a:t>
            </a:r>
            <a:r>
              <a:rPr lang="en-US" spc="-50" err="1">
                <a:solidFill>
                  <a:srgbClr val="2F2F2F"/>
                </a:solidFill>
              </a:rPr>
              <a:t>Recenter</a:t>
            </a:r>
            <a:r>
              <a:rPr lang="en-US" spc="-50">
                <a:solidFill>
                  <a:srgbClr val="2F2F2F"/>
                </a:solidFill>
              </a:rPr>
              <a:t>() </a:t>
            </a:r>
          </a:p>
        </p:txBody>
      </p:sp>
      <p:sp>
        <p:nvSpPr>
          <p:cNvPr id="7" name="TextBox 6">
            <a:extLst>
              <a:ext uri="{FF2B5EF4-FFF2-40B4-BE49-F238E27FC236}">
                <a16:creationId xmlns:a16="http://schemas.microsoft.com/office/drawing/2014/main" id="{A6A9B2AC-16E9-4504-BC81-E834180328AD}"/>
              </a:ext>
            </a:extLst>
          </p:cNvPr>
          <p:cNvSpPr txBox="1"/>
          <p:nvPr/>
        </p:nvSpPr>
        <p:spPr>
          <a:xfrm>
            <a:off x="6477000" y="5029200"/>
            <a:ext cx="3432280" cy="646331"/>
          </a:xfrm>
          <a:prstGeom prst="rect">
            <a:avLst/>
          </a:prstGeom>
          <a:noFill/>
        </p:spPr>
        <p:txBody>
          <a:bodyPr wrap="square" rtlCol="0">
            <a:spAutoFit/>
          </a:bodyPr>
          <a:lstStyle/>
          <a:p>
            <a:r>
              <a:rPr lang="en-US" spc="-50">
                <a:solidFill>
                  <a:srgbClr val="2F2F2F"/>
                </a:solidFill>
              </a:rPr>
              <a:t>Origin is headset upon start</a:t>
            </a:r>
          </a:p>
          <a:p>
            <a:r>
              <a:rPr lang="en-US" spc="-50">
                <a:solidFill>
                  <a:srgbClr val="2F2F2F"/>
                </a:solidFill>
              </a:rPr>
              <a:t>Can </a:t>
            </a:r>
            <a:r>
              <a:rPr lang="en-US" spc="-50" err="1">
                <a:solidFill>
                  <a:srgbClr val="2F2F2F"/>
                </a:solidFill>
              </a:rPr>
              <a:t>Recenter</a:t>
            </a:r>
            <a:r>
              <a:rPr lang="en-US" spc="-50">
                <a:solidFill>
                  <a:srgbClr val="2F2F2F"/>
                </a:solidFill>
              </a:rPr>
              <a:t>()  </a:t>
            </a:r>
          </a:p>
        </p:txBody>
      </p:sp>
      <p:sp>
        <p:nvSpPr>
          <p:cNvPr id="12" name="TextBox 11">
            <a:extLst>
              <a:ext uri="{FF2B5EF4-FFF2-40B4-BE49-F238E27FC236}">
                <a16:creationId xmlns:a16="http://schemas.microsoft.com/office/drawing/2014/main" id="{8E790C55-FD7D-454C-82EE-54007BDFBC21}"/>
              </a:ext>
            </a:extLst>
          </p:cNvPr>
          <p:cNvSpPr txBox="1"/>
          <p:nvPr/>
        </p:nvSpPr>
        <p:spPr>
          <a:xfrm>
            <a:off x="2209800" y="1600199"/>
            <a:ext cx="2035237" cy="523220"/>
          </a:xfrm>
          <a:prstGeom prst="rect">
            <a:avLst/>
          </a:prstGeom>
          <a:noFill/>
        </p:spPr>
        <p:txBody>
          <a:bodyPr wrap="none" rtlCol="0">
            <a:spAutoFit/>
          </a:bodyPr>
          <a:lstStyle/>
          <a:p>
            <a:r>
              <a:rPr lang="en-US" sz="2800" b="1" spc="-50" err="1">
                <a:solidFill>
                  <a:srgbClr val="235689"/>
                </a:solidFill>
              </a:rPr>
              <a:t>Roomscale</a:t>
            </a:r>
            <a:r>
              <a:rPr lang="en-US" sz="2800" b="1" spc="-50">
                <a:solidFill>
                  <a:srgbClr val="235689"/>
                </a:solidFill>
              </a:rPr>
              <a:t> </a:t>
            </a:r>
          </a:p>
        </p:txBody>
      </p:sp>
      <p:sp>
        <p:nvSpPr>
          <p:cNvPr id="15" name="TextBox 14">
            <a:extLst>
              <a:ext uri="{FF2B5EF4-FFF2-40B4-BE49-F238E27FC236}">
                <a16:creationId xmlns:a16="http://schemas.microsoft.com/office/drawing/2014/main" id="{0A3DB770-5A8F-4A93-A235-0ECE8AD56492}"/>
              </a:ext>
            </a:extLst>
          </p:cNvPr>
          <p:cNvSpPr txBox="1"/>
          <p:nvPr/>
        </p:nvSpPr>
        <p:spPr>
          <a:xfrm>
            <a:off x="6477000" y="1600200"/>
            <a:ext cx="1871666" cy="523220"/>
          </a:xfrm>
          <a:prstGeom prst="rect">
            <a:avLst/>
          </a:prstGeom>
          <a:noFill/>
        </p:spPr>
        <p:txBody>
          <a:bodyPr wrap="none" rtlCol="0">
            <a:spAutoFit/>
          </a:bodyPr>
          <a:lstStyle/>
          <a:p>
            <a:r>
              <a:rPr lang="en-US" sz="2800" b="1" spc="-50">
                <a:solidFill>
                  <a:srgbClr val="235689"/>
                </a:solidFill>
              </a:rPr>
              <a:t>Stationary</a:t>
            </a:r>
          </a:p>
        </p:txBody>
      </p:sp>
      <p:pic>
        <p:nvPicPr>
          <p:cNvPr id="10" name="Picture 9">
            <a:extLst>
              <a:ext uri="{FF2B5EF4-FFF2-40B4-BE49-F238E27FC236}">
                <a16:creationId xmlns:a16="http://schemas.microsoft.com/office/drawing/2014/main" id="{A7B7A347-FC77-4CC5-A9E2-E69F38C85249}"/>
              </a:ext>
            </a:extLst>
          </p:cNvPr>
          <p:cNvPicPr>
            <a:picLocks noChangeAspect="1"/>
          </p:cNvPicPr>
          <p:nvPr/>
        </p:nvPicPr>
        <p:blipFill rotWithShape="1">
          <a:blip r:embed="rId3">
            <a:extLst>
              <a:ext uri="{28A0092B-C50C-407E-A947-70E740481C1C}">
                <a14:useLocalDpi xmlns:a14="http://schemas.microsoft.com/office/drawing/2010/main" val="0"/>
              </a:ext>
            </a:extLst>
          </a:blip>
          <a:srcRect l="9541" t="4121" r="8977" b="710"/>
          <a:stretch/>
        </p:blipFill>
        <p:spPr>
          <a:xfrm>
            <a:off x="2286000" y="2209800"/>
            <a:ext cx="3352800" cy="2743199"/>
          </a:xfrm>
          <a:prstGeom prst="rect">
            <a:avLst/>
          </a:prstGeom>
        </p:spPr>
      </p:pic>
      <p:pic>
        <p:nvPicPr>
          <p:cNvPr id="13" name="Picture 12">
            <a:extLst>
              <a:ext uri="{FF2B5EF4-FFF2-40B4-BE49-F238E27FC236}">
                <a16:creationId xmlns:a16="http://schemas.microsoft.com/office/drawing/2014/main" id="{ED873CB6-83C2-4C07-BE11-AAF18ACBB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3200" y="2209800"/>
            <a:ext cx="3352800" cy="2749866"/>
          </a:xfrm>
          <a:prstGeom prst="rect">
            <a:avLst/>
          </a:prstGeom>
        </p:spPr>
      </p:pic>
    </p:spTree>
    <p:extLst>
      <p:ext uri="{BB962C8B-B14F-4D97-AF65-F5344CB8AC3E}">
        <p14:creationId xmlns:p14="http://schemas.microsoft.com/office/powerpoint/2010/main" val="12440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E9AC-6E05-41AC-9CC5-CF90286B6D35}"/>
              </a:ext>
            </a:extLst>
          </p:cNvPr>
          <p:cNvSpPr>
            <a:spLocks noGrp="1"/>
          </p:cNvSpPr>
          <p:nvPr>
            <p:ph type="title"/>
          </p:nvPr>
        </p:nvSpPr>
        <p:spPr/>
        <p:txBody>
          <a:bodyPr/>
          <a:lstStyle/>
          <a:p>
            <a:r>
              <a:rPr lang="en-GB" b="1">
                <a:latin typeface="Segoe UI" panose="020B0502040204020203" pitchFamily="34" charset="0"/>
              </a:rPr>
              <a:t>Demo!</a:t>
            </a:r>
            <a:endParaRPr lang="en-US" b="1">
              <a:latin typeface="Segoe UI" panose="020B0502040204020203" pitchFamily="34" charset="0"/>
            </a:endParaRPr>
          </a:p>
        </p:txBody>
      </p:sp>
      <p:sp>
        <p:nvSpPr>
          <p:cNvPr id="3" name="Text Placeholder 2">
            <a:extLst>
              <a:ext uri="{FF2B5EF4-FFF2-40B4-BE49-F238E27FC236}">
                <a16:creationId xmlns:a16="http://schemas.microsoft.com/office/drawing/2014/main" id="{865686C2-481C-4528-8DB9-F3DD56CB98A8}"/>
              </a:ext>
            </a:extLst>
          </p:cNvPr>
          <p:cNvSpPr>
            <a:spLocks noGrp="1"/>
          </p:cNvSpPr>
          <p:nvPr>
            <p:ph type="body" idx="1"/>
          </p:nvPr>
        </p:nvSpPr>
        <p:spPr/>
        <p:txBody>
          <a:bodyPr/>
          <a:lstStyle/>
          <a:p>
            <a:pPr marL="0" indent="0">
              <a:buNone/>
            </a:pPr>
            <a:r>
              <a:rPr lang="en-GB"/>
              <a:t>Creating Mixed Reality app w/Unity </a:t>
            </a:r>
            <a:endParaRPr lang="en-US"/>
          </a:p>
        </p:txBody>
      </p:sp>
    </p:spTree>
    <p:extLst>
      <p:ext uri="{BB962C8B-B14F-4D97-AF65-F5344CB8AC3E}">
        <p14:creationId xmlns:p14="http://schemas.microsoft.com/office/powerpoint/2010/main" val="4226472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Gaze</a:t>
            </a:r>
          </a:p>
        </p:txBody>
      </p:sp>
      <p:sp>
        <p:nvSpPr>
          <p:cNvPr id="7" name="Content Placeholder 6">
            <a:extLst>
              <a:ext uri="{FF2B5EF4-FFF2-40B4-BE49-F238E27FC236}">
                <a16:creationId xmlns:a16="http://schemas.microsoft.com/office/drawing/2014/main" id="{49E724DB-D274-4EB8-B703-1D9B360631E8}"/>
              </a:ext>
            </a:extLst>
          </p:cNvPr>
          <p:cNvSpPr>
            <a:spLocks noGrp="1"/>
          </p:cNvSpPr>
          <p:nvPr>
            <p:ph idx="1"/>
          </p:nvPr>
        </p:nvSpPr>
        <p:spPr>
          <a:xfrm>
            <a:off x="336000" y="1584000"/>
            <a:ext cx="5074200" cy="4994999"/>
          </a:xfrm>
        </p:spPr>
        <p:txBody>
          <a:bodyPr>
            <a:normAutofit/>
          </a:bodyPr>
          <a:lstStyle/>
          <a:p>
            <a:r>
              <a:rPr lang="en-US" sz="2400">
                <a:solidFill>
                  <a:srgbClr val="505050">
                    <a:alpha val="99000"/>
                  </a:srgbClr>
                </a:solidFill>
              </a:rPr>
              <a:t>Gaze tells you where the user is looking in the world and lets you determine their intent</a:t>
            </a:r>
          </a:p>
          <a:p>
            <a:endParaRPr lang="en-US" sz="2400"/>
          </a:p>
        </p:txBody>
      </p:sp>
      <p:sp>
        <p:nvSpPr>
          <p:cNvPr id="3" name="Rectangle 2"/>
          <p:cNvSpPr/>
          <p:nvPr/>
        </p:nvSpPr>
        <p:spPr bwMode="auto">
          <a:xfrm>
            <a:off x="6609369" y="1380"/>
            <a:ext cx="5581045" cy="6856620"/>
          </a:xfrm>
          <a:prstGeom prst="rect">
            <a:avLst/>
          </a:prstGeom>
          <a:solidFill>
            <a:srgbClr val="2F2F2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2013" y="1625891"/>
            <a:ext cx="3675754" cy="3133144"/>
          </a:xfrm>
          <a:prstGeom prst="rect">
            <a:avLst/>
          </a:prstGeom>
        </p:spPr>
      </p:pic>
      <p:sp>
        <p:nvSpPr>
          <p:cNvPr id="5" name="Rectangle 4"/>
          <p:cNvSpPr/>
          <p:nvPr/>
        </p:nvSpPr>
        <p:spPr>
          <a:xfrm>
            <a:off x="431293" y="1625891"/>
            <a:ext cx="5359907" cy="3133144"/>
          </a:xfrm>
          <a:prstGeom prst="rect">
            <a:avLst/>
          </a:prstGeom>
          <a:noFill/>
        </p:spPr>
        <p:txBody>
          <a:bodyPr vert="horz" wrap="square" lIns="0" tIns="45720" rIns="0" bIns="45720" rtlCol="0" anchor="ctr">
            <a:noAutofit/>
          </a:bodyPr>
          <a:lstStyle/>
          <a:p>
            <a:pPr>
              <a:lnSpc>
                <a:spcPct val="150000"/>
              </a:lnSpc>
              <a:spcAft>
                <a:spcPts val="600"/>
              </a:spcAft>
              <a:buSzPct val="90000"/>
            </a:pPr>
            <a:endParaRPr lang="en-US" sz="2800">
              <a:solidFill>
                <a:srgbClr val="505050">
                  <a:alpha val="99000"/>
                </a:srgbClr>
              </a:solidFill>
            </a:endParaRPr>
          </a:p>
        </p:txBody>
      </p:sp>
      <p:pic>
        <p:nvPicPr>
          <p:cNvPr id="6" name="Picture 5">
            <a:extLst>
              <a:ext uri="{FF2B5EF4-FFF2-40B4-BE49-F238E27FC236}">
                <a16:creationId xmlns:a16="http://schemas.microsoft.com/office/drawing/2014/main" id="{786FB108-5F6C-471A-BFB9-2DE86284C3F6}"/>
              </a:ext>
            </a:extLst>
          </p:cNvPr>
          <p:cNvPicPr>
            <a:picLocks noChangeAspect="1"/>
          </p:cNvPicPr>
          <p:nvPr/>
        </p:nvPicPr>
        <p:blipFill>
          <a:blip r:embed="rId4">
            <a:extLst/>
          </a:blip>
          <a:stretch>
            <a:fillRect/>
          </a:stretch>
        </p:blipFill>
        <p:spPr>
          <a:xfrm>
            <a:off x="5943600" y="-117449"/>
            <a:ext cx="6248400" cy="6975449"/>
          </a:xfrm>
          <a:prstGeom prst="rect">
            <a:avLst/>
          </a:prstGeom>
        </p:spPr>
      </p:pic>
    </p:spTree>
    <p:extLst>
      <p:ext uri="{BB962C8B-B14F-4D97-AF65-F5344CB8AC3E}">
        <p14:creationId xmlns:p14="http://schemas.microsoft.com/office/powerpoint/2010/main" val="163562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E9AC-6E05-41AC-9CC5-CF90286B6D35}"/>
              </a:ext>
            </a:extLst>
          </p:cNvPr>
          <p:cNvSpPr>
            <a:spLocks noGrp="1"/>
          </p:cNvSpPr>
          <p:nvPr>
            <p:ph type="title"/>
          </p:nvPr>
        </p:nvSpPr>
        <p:spPr/>
        <p:txBody>
          <a:bodyPr/>
          <a:lstStyle/>
          <a:p>
            <a:r>
              <a:rPr lang="en-GB" b="1">
                <a:latin typeface="Segoe UI" panose="020B0502040204020203" pitchFamily="34" charset="0"/>
              </a:rPr>
              <a:t>Demo!</a:t>
            </a:r>
            <a:endParaRPr lang="en-US" b="1">
              <a:latin typeface="Segoe UI" panose="020B0502040204020203" pitchFamily="34" charset="0"/>
            </a:endParaRPr>
          </a:p>
        </p:txBody>
      </p:sp>
      <p:sp>
        <p:nvSpPr>
          <p:cNvPr id="3" name="Text Placeholder 2">
            <a:extLst>
              <a:ext uri="{FF2B5EF4-FFF2-40B4-BE49-F238E27FC236}">
                <a16:creationId xmlns:a16="http://schemas.microsoft.com/office/drawing/2014/main" id="{865686C2-481C-4528-8DB9-F3DD56CB98A8}"/>
              </a:ext>
            </a:extLst>
          </p:cNvPr>
          <p:cNvSpPr>
            <a:spLocks noGrp="1"/>
          </p:cNvSpPr>
          <p:nvPr>
            <p:ph type="body" idx="1"/>
          </p:nvPr>
        </p:nvSpPr>
        <p:spPr/>
        <p:txBody>
          <a:bodyPr/>
          <a:lstStyle/>
          <a:p>
            <a:pPr marL="0" indent="0">
              <a:buNone/>
            </a:pPr>
            <a:r>
              <a:rPr lang="en-GB"/>
              <a:t>Gaze </a:t>
            </a:r>
            <a:endParaRPr lang="en-US"/>
          </a:p>
        </p:txBody>
      </p:sp>
    </p:spTree>
    <p:extLst>
      <p:ext uri="{BB962C8B-B14F-4D97-AF65-F5344CB8AC3E}">
        <p14:creationId xmlns:p14="http://schemas.microsoft.com/office/powerpoint/2010/main" val="1402791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Motion controllers</a:t>
            </a:r>
          </a:p>
        </p:txBody>
      </p:sp>
      <p:sp>
        <p:nvSpPr>
          <p:cNvPr id="12" name="Content Placeholder 11">
            <a:extLst>
              <a:ext uri="{FF2B5EF4-FFF2-40B4-BE49-F238E27FC236}">
                <a16:creationId xmlns:a16="http://schemas.microsoft.com/office/drawing/2014/main" id="{770F9CE7-18EA-4EEA-93B8-2C1C58A84EF7}"/>
              </a:ext>
            </a:extLst>
          </p:cNvPr>
          <p:cNvSpPr>
            <a:spLocks noGrp="1"/>
          </p:cNvSpPr>
          <p:nvPr>
            <p:ph sz="half" idx="1"/>
          </p:nvPr>
        </p:nvSpPr>
        <p:spPr/>
        <p:txBody>
          <a:bodyPr vert="horz" lIns="91440" tIns="45720" rIns="91440" bIns="45720" rtlCol="0">
            <a:normAutofit/>
          </a:bodyPr>
          <a:lstStyle/>
          <a:p>
            <a:r>
              <a:rPr lang="en-US" sz="2400">
                <a:solidFill>
                  <a:srgbClr val="505050">
                    <a:alpha val="99000"/>
                  </a:srgbClr>
                </a:solidFill>
              </a:rPr>
              <a:t>Track the position of the user’s hands in space</a:t>
            </a:r>
          </a:p>
          <a:p>
            <a:br>
              <a:rPr lang="en-US" sz="2400">
                <a:solidFill>
                  <a:srgbClr val="505050">
                    <a:alpha val="99000"/>
                  </a:srgbClr>
                </a:solidFill>
              </a:rPr>
            </a:br>
            <a:r>
              <a:rPr lang="en-US" sz="2400">
                <a:solidFill>
                  <a:srgbClr val="505050">
                    <a:alpha val="99000"/>
                  </a:srgbClr>
                </a:solidFill>
              </a:rPr>
              <a:t>Enable fine grained interactions with digital objects </a:t>
            </a:r>
          </a:p>
        </p:txBody>
      </p:sp>
      <p:sp>
        <p:nvSpPr>
          <p:cNvPr id="5" name="Rectangle 4"/>
          <p:cNvSpPr/>
          <p:nvPr/>
        </p:nvSpPr>
        <p:spPr>
          <a:xfrm>
            <a:off x="431293" y="1625891"/>
            <a:ext cx="6092825" cy="3133144"/>
          </a:xfrm>
          <a:prstGeom prst="rect">
            <a:avLst/>
          </a:prstGeom>
          <a:noFill/>
        </p:spPr>
        <p:txBody>
          <a:bodyPr vert="horz" wrap="square" lIns="0" tIns="45720" rIns="0" bIns="45720" rtlCol="0" anchor="ctr">
            <a:noAutofit/>
          </a:bodyPr>
          <a:lstStyle/>
          <a:p>
            <a:pPr>
              <a:lnSpc>
                <a:spcPct val="150000"/>
              </a:lnSpc>
              <a:spcAft>
                <a:spcPts val="600"/>
              </a:spcAft>
              <a:buSzPct val="90000"/>
            </a:pPr>
            <a:endParaRPr lang="en-US" sz="2800">
              <a:solidFill>
                <a:srgbClr val="505050">
                  <a:alpha val="99000"/>
                </a:srgbClr>
              </a:solidFill>
            </a:endParaRPr>
          </a:p>
        </p:txBody>
      </p:sp>
      <p:pic>
        <p:nvPicPr>
          <p:cNvPr id="9" name="Picture 8">
            <a:extLst>
              <a:ext uri="{FF2B5EF4-FFF2-40B4-BE49-F238E27FC236}">
                <a16:creationId xmlns:a16="http://schemas.microsoft.com/office/drawing/2014/main" id="{0FB88237-982E-417E-87C0-C1EE4CBAFABD}"/>
              </a:ext>
            </a:extLst>
          </p:cNvPr>
          <p:cNvPicPr>
            <a:picLocks noChangeAspect="1"/>
          </p:cNvPicPr>
          <p:nvPr/>
        </p:nvPicPr>
        <p:blipFill>
          <a:blip r:embed="rId3">
            <a:extLst/>
          </a:blip>
          <a:stretch>
            <a:fillRect/>
          </a:stretch>
        </p:blipFill>
        <p:spPr>
          <a:xfrm>
            <a:off x="6096000" y="-429800"/>
            <a:ext cx="6096000" cy="7426690"/>
          </a:xfrm>
          <a:prstGeom prst="rect">
            <a:avLst/>
          </a:prstGeom>
        </p:spPr>
      </p:pic>
    </p:spTree>
    <p:extLst>
      <p:ext uri="{BB962C8B-B14F-4D97-AF65-F5344CB8AC3E}">
        <p14:creationId xmlns:p14="http://schemas.microsoft.com/office/powerpoint/2010/main" val="234539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01E8A-1733-4F81-90B9-47F211822AB5}"/>
              </a:ext>
            </a:extLst>
          </p:cNvPr>
          <p:cNvSpPr>
            <a:spLocks noGrp="1"/>
          </p:cNvSpPr>
          <p:nvPr>
            <p:ph type="title"/>
          </p:nvPr>
        </p:nvSpPr>
        <p:spPr/>
        <p:txBody>
          <a:bodyPr/>
          <a:lstStyle/>
          <a:p>
            <a:r>
              <a:rPr lang="en-US"/>
              <a:t>UnityEngine.XR.WSA.Input APIs</a:t>
            </a:r>
          </a:p>
        </p:txBody>
      </p:sp>
      <p:sp>
        <p:nvSpPr>
          <p:cNvPr id="12" name="Text Placeholder 11">
            <a:extLst>
              <a:ext uri="{FF2B5EF4-FFF2-40B4-BE49-F238E27FC236}">
                <a16:creationId xmlns:a16="http://schemas.microsoft.com/office/drawing/2014/main" id="{3CC72131-7B90-4387-9399-AF38809DAC95}"/>
              </a:ext>
            </a:extLst>
          </p:cNvPr>
          <p:cNvSpPr>
            <a:spLocks noGrp="1"/>
          </p:cNvSpPr>
          <p:nvPr>
            <p:ph type="body" idx="1"/>
          </p:nvPr>
        </p:nvSpPr>
        <p:spPr/>
        <p:txBody>
          <a:bodyPr/>
          <a:lstStyle/>
          <a:p>
            <a:r>
              <a:rPr lang="en-US" err="1"/>
              <a:t>InteractionManager</a:t>
            </a:r>
            <a:endParaRPr lang="en-US"/>
          </a:p>
        </p:txBody>
      </p:sp>
      <p:sp>
        <p:nvSpPr>
          <p:cNvPr id="6" name="Content Placeholder 5">
            <a:extLst>
              <a:ext uri="{FF2B5EF4-FFF2-40B4-BE49-F238E27FC236}">
                <a16:creationId xmlns:a16="http://schemas.microsoft.com/office/drawing/2014/main" id="{2F64D4AD-A3B3-49F9-A626-9475B9EB9C27}"/>
              </a:ext>
            </a:extLst>
          </p:cNvPr>
          <p:cNvSpPr>
            <a:spLocks noGrp="1"/>
          </p:cNvSpPr>
          <p:nvPr>
            <p:ph sz="quarter" idx="2"/>
          </p:nvPr>
        </p:nvSpPr>
        <p:spPr/>
        <p:txBody>
          <a:bodyPr/>
          <a:lstStyle/>
          <a:p>
            <a:pPr lvl="1"/>
            <a:r>
              <a:rPr lang="en-US" err="1"/>
              <a:t>GetCurrentReading</a:t>
            </a:r>
            <a:r>
              <a:rPr lang="en-US"/>
              <a:t>()  </a:t>
            </a:r>
          </a:p>
          <a:p>
            <a:pPr lvl="1"/>
            <a:br>
              <a:rPr lang="en-US"/>
            </a:br>
            <a:r>
              <a:rPr lang="en-US"/>
              <a:t>+</a:t>
            </a:r>
            <a:r>
              <a:rPr lang="en-US" err="1"/>
              <a:t>InteractionSourceDetected</a:t>
            </a:r>
            <a:endParaRPr lang="en-US"/>
          </a:p>
          <a:p>
            <a:pPr lvl="1"/>
            <a:r>
              <a:rPr lang="en-US"/>
              <a:t>+</a:t>
            </a:r>
            <a:r>
              <a:rPr lang="en-US" err="1"/>
              <a:t>interactionSourceUpdated</a:t>
            </a:r>
            <a:r>
              <a:rPr lang="en-US"/>
              <a:t> </a:t>
            </a:r>
          </a:p>
          <a:p>
            <a:pPr lvl="1"/>
            <a:r>
              <a:rPr lang="en-US"/>
              <a:t>+</a:t>
            </a:r>
            <a:r>
              <a:rPr lang="en-US" err="1"/>
              <a:t>interactionSourceReleased</a:t>
            </a:r>
            <a:endParaRPr lang="en-US"/>
          </a:p>
          <a:p>
            <a:pPr lvl="1"/>
            <a:r>
              <a:rPr lang="en-US"/>
              <a:t>+</a:t>
            </a:r>
            <a:r>
              <a:rPr lang="en-US" err="1"/>
              <a:t>interactionSourcePressed</a:t>
            </a:r>
            <a:r>
              <a:rPr lang="en-US"/>
              <a:t> </a:t>
            </a:r>
          </a:p>
          <a:p>
            <a:pPr lvl="1"/>
            <a:endParaRPr lang="en-US"/>
          </a:p>
          <a:p>
            <a:r>
              <a:rPr lang="en-US"/>
              <a:t> </a:t>
            </a:r>
          </a:p>
        </p:txBody>
      </p:sp>
      <p:sp>
        <p:nvSpPr>
          <p:cNvPr id="13" name="Text Placeholder 12">
            <a:extLst>
              <a:ext uri="{FF2B5EF4-FFF2-40B4-BE49-F238E27FC236}">
                <a16:creationId xmlns:a16="http://schemas.microsoft.com/office/drawing/2014/main" id="{B4745AF6-E5C6-4DA9-A2E3-A0537868B555}"/>
              </a:ext>
            </a:extLst>
          </p:cNvPr>
          <p:cNvSpPr>
            <a:spLocks noGrp="1"/>
          </p:cNvSpPr>
          <p:nvPr>
            <p:ph type="body" sz="quarter" idx="3"/>
          </p:nvPr>
        </p:nvSpPr>
        <p:spPr/>
        <p:txBody>
          <a:bodyPr/>
          <a:lstStyle/>
          <a:p>
            <a:r>
              <a:rPr lang="en-US" err="1"/>
              <a:t>InteractionSourceState</a:t>
            </a:r>
            <a:endParaRPr lang="en-US"/>
          </a:p>
        </p:txBody>
      </p:sp>
      <p:sp>
        <p:nvSpPr>
          <p:cNvPr id="14" name="Content Placeholder 13">
            <a:extLst>
              <a:ext uri="{FF2B5EF4-FFF2-40B4-BE49-F238E27FC236}">
                <a16:creationId xmlns:a16="http://schemas.microsoft.com/office/drawing/2014/main" id="{258D9F21-CD0B-4151-9E82-140056D1D530}"/>
              </a:ext>
            </a:extLst>
          </p:cNvPr>
          <p:cNvSpPr>
            <a:spLocks noGrp="1"/>
          </p:cNvSpPr>
          <p:nvPr>
            <p:ph sz="quarter" idx="4"/>
          </p:nvPr>
        </p:nvSpPr>
        <p:spPr/>
        <p:txBody>
          <a:bodyPr/>
          <a:lstStyle/>
          <a:p>
            <a:pPr lvl="1"/>
            <a:r>
              <a:rPr lang="en-US" err="1"/>
              <a:t>headPose</a:t>
            </a:r>
            <a:endParaRPr lang="en-US"/>
          </a:p>
          <a:p>
            <a:pPr lvl="1"/>
            <a:r>
              <a:rPr lang="en-US"/>
              <a:t>source </a:t>
            </a:r>
          </a:p>
          <a:p>
            <a:pPr lvl="1"/>
            <a:r>
              <a:rPr lang="en-US" err="1"/>
              <a:t>selectPressed</a:t>
            </a:r>
            <a:r>
              <a:rPr lang="en-US"/>
              <a:t>  &amp; </a:t>
            </a:r>
            <a:r>
              <a:rPr lang="en-US" err="1"/>
              <a:t>selectPressedAmount</a:t>
            </a:r>
            <a:r>
              <a:rPr lang="en-US"/>
              <a:t> </a:t>
            </a:r>
          </a:p>
          <a:p>
            <a:pPr lvl="1"/>
            <a:r>
              <a:rPr lang="en-US" err="1"/>
              <a:t>menuPressed</a:t>
            </a:r>
            <a:endParaRPr lang="en-US"/>
          </a:p>
          <a:p>
            <a:pPr lvl="1"/>
            <a:r>
              <a:rPr lang="en-US" err="1"/>
              <a:t>touchPadPressed</a:t>
            </a:r>
            <a:r>
              <a:rPr lang="en-US"/>
              <a:t> </a:t>
            </a:r>
          </a:p>
          <a:p>
            <a:pPr lvl="1"/>
            <a:r>
              <a:rPr lang="en-US" err="1"/>
              <a:t>touchPadPosition</a:t>
            </a:r>
            <a:r>
              <a:rPr lang="en-US"/>
              <a:t> </a:t>
            </a:r>
          </a:p>
          <a:p>
            <a:pPr lvl="1"/>
            <a:r>
              <a:rPr lang="en-US" err="1"/>
              <a:t>thumbstickPressed</a:t>
            </a:r>
            <a:r>
              <a:rPr lang="en-US"/>
              <a:t> </a:t>
            </a:r>
          </a:p>
          <a:p>
            <a:pPr lvl="1"/>
            <a:r>
              <a:rPr lang="en-US" err="1"/>
              <a:t>headRay</a:t>
            </a:r>
            <a:r>
              <a:rPr lang="en-US"/>
              <a:t> </a:t>
            </a:r>
          </a:p>
          <a:p>
            <a:pPr lvl="1"/>
            <a:r>
              <a:rPr lang="en-US"/>
              <a:t>…. </a:t>
            </a:r>
          </a:p>
          <a:p>
            <a:pPr lvl="1"/>
            <a:r>
              <a:rPr lang="en-US" err="1"/>
              <a:t>sourcePose</a:t>
            </a:r>
            <a:endParaRPr lang="en-US"/>
          </a:p>
        </p:txBody>
      </p:sp>
      <p:pic>
        <p:nvPicPr>
          <p:cNvPr id="4" name="Picture 3">
            <a:extLst>
              <a:ext uri="{FF2B5EF4-FFF2-40B4-BE49-F238E27FC236}">
                <a16:creationId xmlns:a16="http://schemas.microsoft.com/office/drawing/2014/main" id="{E91DAF9A-3BC5-452E-B7EA-4EF0BC3CE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3399" y="4038600"/>
            <a:ext cx="3525404" cy="2720360"/>
          </a:xfrm>
          <a:prstGeom prst="rect">
            <a:avLst/>
          </a:prstGeom>
        </p:spPr>
      </p:pic>
    </p:spTree>
    <p:extLst>
      <p:ext uri="{BB962C8B-B14F-4D97-AF65-F5344CB8AC3E}">
        <p14:creationId xmlns:p14="http://schemas.microsoft.com/office/powerpoint/2010/main" val="229700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E9AC-6E05-41AC-9CC5-CF90286B6D35}"/>
              </a:ext>
            </a:extLst>
          </p:cNvPr>
          <p:cNvSpPr>
            <a:spLocks noGrp="1"/>
          </p:cNvSpPr>
          <p:nvPr>
            <p:ph type="title"/>
          </p:nvPr>
        </p:nvSpPr>
        <p:spPr/>
        <p:txBody>
          <a:bodyPr/>
          <a:lstStyle/>
          <a:p>
            <a:r>
              <a:rPr lang="en-GB"/>
              <a:t>Demo!</a:t>
            </a:r>
            <a:endParaRPr lang="en-US"/>
          </a:p>
        </p:txBody>
      </p:sp>
      <p:sp>
        <p:nvSpPr>
          <p:cNvPr id="3" name="Text Placeholder 2">
            <a:extLst>
              <a:ext uri="{FF2B5EF4-FFF2-40B4-BE49-F238E27FC236}">
                <a16:creationId xmlns:a16="http://schemas.microsoft.com/office/drawing/2014/main" id="{865686C2-481C-4528-8DB9-F3DD56CB98A8}"/>
              </a:ext>
            </a:extLst>
          </p:cNvPr>
          <p:cNvSpPr>
            <a:spLocks noGrp="1"/>
          </p:cNvSpPr>
          <p:nvPr>
            <p:ph type="body" idx="1"/>
          </p:nvPr>
        </p:nvSpPr>
        <p:spPr/>
        <p:txBody>
          <a:bodyPr/>
          <a:lstStyle/>
          <a:p>
            <a:pPr marL="0" indent="0">
              <a:buNone/>
            </a:pPr>
            <a:r>
              <a:rPr lang="en-GB"/>
              <a:t>Motion Controllers </a:t>
            </a:r>
            <a:endParaRPr lang="en-US"/>
          </a:p>
        </p:txBody>
      </p:sp>
    </p:spTree>
    <p:extLst>
      <p:ext uri="{BB962C8B-B14F-4D97-AF65-F5344CB8AC3E}">
        <p14:creationId xmlns:p14="http://schemas.microsoft.com/office/powerpoint/2010/main" val="2044692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blocks</a:t>
            </a:r>
          </a:p>
        </p:txBody>
      </p:sp>
      <p:grpSp>
        <p:nvGrpSpPr>
          <p:cNvPr id="36" name="Group 35">
            <a:extLst>
              <a:ext uri="{FF2B5EF4-FFF2-40B4-BE49-F238E27FC236}">
                <a16:creationId xmlns:a16="http://schemas.microsoft.com/office/drawing/2014/main" id="{79DF81F5-F3EB-4E8F-8AD6-CC246E57AED3}"/>
              </a:ext>
            </a:extLst>
          </p:cNvPr>
          <p:cNvGrpSpPr/>
          <p:nvPr/>
        </p:nvGrpSpPr>
        <p:grpSpPr>
          <a:xfrm>
            <a:off x="3366600" y="3962398"/>
            <a:ext cx="8305800" cy="1828801"/>
            <a:chOff x="1905000" y="3733800"/>
            <a:chExt cx="8305800" cy="1828801"/>
          </a:xfrm>
        </p:grpSpPr>
        <p:grpSp>
          <p:nvGrpSpPr>
            <p:cNvPr id="33" name="Group 32">
              <a:extLst>
                <a:ext uri="{FF2B5EF4-FFF2-40B4-BE49-F238E27FC236}">
                  <a16:creationId xmlns:a16="http://schemas.microsoft.com/office/drawing/2014/main" id="{054F8D81-D1BD-496A-9C2F-06423A636C88}"/>
                </a:ext>
              </a:extLst>
            </p:cNvPr>
            <p:cNvGrpSpPr/>
            <p:nvPr/>
          </p:nvGrpSpPr>
          <p:grpSpPr>
            <a:xfrm>
              <a:off x="7696200" y="3733800"/>
              <a:ext cx="2514600" cy="1828800"/>
              <a:chOff x="7315200" y="4343400"/>
              <a:chExt cx="2514600" cy="1828800"/>
            </a:xfrm>
          </p:grpSpPr>
          <p:sp>
            <p:nvSpPr>
              <p:cNvPr id="6" name="Rectangle 5"/>
              <p:cNvSpPr/>
              <p:nvPr/>
            </p:nvSpPr>
            <p:spPr bwMode="auto">
              <a:xfrm>
                <a:off x="7315200" y="4343400"/>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Spatial sound</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3234"/>
              <a:stretch/>
            </p:blipFill>
            <p:spPr>
              <a:xfrm>
                <a:off x="7315200" y="4800599"/>
                <a:ext cx="2514600" cy="1371601"/>
              </a:xfrm>
              <a:prstGeom prst="rect">
                <a:avLst/>
              </a:prstGeom>
            </p:spPr>
          </p:pic>
        </p:grpSp>
        <p:grpSp>
          <p:nvGrpSpPr>
            <p:cNvPr id="34" name="Group 33">
              <a:extLst>
                <a:ext uri="{FF2B5EF4-FFF2-40B4-BE49-F238E27FC236}">
                  <a16:creationId xmlns:a16="http://schemas.microsoft.com/office/drawing/2014/main" id="{995DAFCE-A45E-44AD-A8C0-2B6CE77229C8}"/>
                </a:ext>
              </a:extLst>
            </p:cNvPr>
            <p:cNvGrpSpPr/>
            <p:nvPr/>
          </p:nvGrpSpPr>
          <p:grpSpPr>
            <a:xfrm>
              <a:off x="1905000" y="3733800"/>
              <a:ext cx="2514600" cy="1828801"/>
              <a:chOff x="1752600" y="4343400"/>
              <a:chExt cx="2514600" cy="1828801"/>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r="21353" b="8484"/>
              <a:stretch/>
            </p:blipFill>
            <p:spPr>
              <a:xfrm>
                <a:off x="1752600" y="4800601"/>
                <a:ext cx="2514600" cy="1371600"/>
              </a:xfrm>
              <a:prstGeom prst="rect">
                <a:avLst/>
              </a:prstGeom>
            </p:spPr>
          </p:pic>
          <p:sp>
            <p:nvSpPr>
              <p:cNvPr id="14" name="Rectangle 13"/>
              <p:cNvSpPr/>
              <p:nvPr/>
            </p:nvSpPr>
            <p:spPr bwMode="auto">
              <a:xfrm>
                <a:off x="1752600" y="4343400"/>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Spatial mapping</a:t>
                </a:r>
              </a:p>
            </p:txBody>
          </p:sp>
        </p:grpSp>
      </p:grpSp>
      <p:grpSp>
        <p:nvGrpSpPr>
          <p:cNvPr id="28" name="Group 27">
            <a:extLst>
              <a:ext uri="{FF2B5EF4-FFF2-40B4-BE49-F238E27FC236}">
                <a16:creationId xmlns:a16="http://schemas.microsoft.com/office/drawing/2014/main" id="{08C55AAD-13A9-409D-AEBC-C23B4DC3D068}"/>
              </a:ext>
            </a:extLst>
          </p:cNvPr>
          <p:cNvGrpSpPr/>
          <p:nvPr/>
        </p:nvGrpSpPr>
        <p:grpSpPr>
          <a:xfrm>
            <a:off x="3366600" y="1722684"/>
            <a:ext cx="2514600" cy="1828800"/>
            <a:chOff x="3581400" y="1400420"/>
            <a:chExt cx="2514600" cy="1828800"/>
          </a:xfrm>
        </p:grpSpPr>
        <p:sp>
          <p:nvSpPr>
            <p:cNvPr id="25" name="Rectangle 24">
              <a:extLst>
                <a:ext uri="{FF2B5EF4-FFF2-40B4-BE49-F238E27FC236}">
                  <a16:creationId xmlns:a16="http://schemas.microsoft.com/office/drawing/2014/main" id="{157AF77C-4F83-40E3-BD6E-74B9BF03AE0C}"/>
                </a:ext>
              </a:extLst>
            </p:cNvPr>
            <p:cNvSpPr/>
            <p:nvPr/>
          </p:nvSpPr>
          <p:spPr>
            <a:xfrm>
              <a:off x="3581400" y="1857620"/>
              <a:ext cx="2514600" cy="1371600"/>
            </a:xfrm>
            <a:prstGeom prst="rect">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bwMode="auto">
            <a:xfrm>
              <a:off x="3581400" y="1400420"/>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Gaze</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4131" y="1857620"/>
              <a:ext cx="1609139" cy="1371600"/>
            </a:xfrm>
            <a:prstGeom prst="rect">
              <a:avLst/>
            </a:prstGeom>
          </p:spPr>
        </p:pic>
      </p:grpSp>
      <p:grpSp>
        <p:nvGrpSpPr>
          <p:cNvPr id="29" name="Group 28">
            <a:extLst>
              <a:ext uri="{FF2B5EF4-FFF2-40B4-BE49-F238E27FC236}">
                <a16:creationId xmlns:a16="http://schemas.microsoft.com/office/drawing/2014/main" id="{7736570B-3CFA-4E73-B2FC-2E83593CB0E0}"/>
              </a:ext>
            </a:extLst>
          </p:cNvPr>
          <p:cNvGrpSpPr/>
          <p:nvPr/>
        </p:nvGrpSpPr>
        <p:grpSpPr>
          <a:xfrm>
            <a:off x="471000" y="3962397"/>
            <a:ext cx="2514600" cy="1828801"/>
            <a:chOff x="533400" y="3610216"/>
            <a:chExt cx="2514600" cy="1828801"/>
          </a:xfrm>
        </p:grpSpPr>
        <p:sp>
          <p:nvSpPr>
            <p:cNvPr id="26" name="Rectangle 25">
              <a:extLst>
                <a:ext uri="{FF2B5EF4-FFF2-40B4-BE49-F238E27FC236}">
                  <a16:creationId xmlns:a16="http://schemas.microsoft.com/office/drawing/2014/main" id="{C1299C86-F784-4585-8FB0-A0EA33F0BA95}"/>
                </a:ext>
              </a:extLst>
            </p:cNvPr>
            <p:cNvSpPr/>
            <p:nvPr/>
          </p:nvSpPr>
          <p:spPr>
            <a:xfrm>
              <a:off x="533400" y="4067416"/>
              <a:ext cx="2514600" cy="1371600"/>
            </a:xfrm>
            <a:prstGeom prst="rect">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bwMode="auto">
            <a:xfrm>
              <a:off x="533400" y="3610216"/>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Gesture</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131" y="4067417"/>
              <a:ext cx="1609139" cy="1371600"/>
            </a:xfrm>
            <a:prstGeom prst="rect">
              <a:avLst/>
            </a:prstGeom>
          </p:spPr>
        </p:pic>
      </p:grpSp>
      <p:grpSp>
        <p:nvGrpSpPr>
          <p:cNvPr id="30" name="Group 29">
            <a:extLst>
              <a:ext uri="{FF2B5EF4-FFF2-40B4-BE49-F238E27FC236}">
                <a16:creationId xmlns:a16="http://schemas.microsoft.com/office/drawing/2014/main" id="{3A402471-B0B3-41B1-AD61-EBF16E6150A4}"/>
              </a:ext>
            </a:extLst>
          </p:cNvPr>
          <p:cNvGrpSpPr/>
          <p:nvPr/>
        </p:nvGrpSpPr>
        <p:grpSpPr>
          <a:xfrm>
            <a:off x="6262200" y="3962398"/>
            <a:ext cx="2514600" cy="1828801"/>
            <a:chOff x="6172200" y="1371600"/>
            <a:chExt cx="2514600" cy="1828801"/>
          </a:xfrm>
        </p:grpSpPr>
        <p:sp>
          <p:nvSpPr>
            <p:cNvPr id="27" name="Rectangle 26">
              <a:extLst>
                <a:ext uri="{FF2B5EF4-FFF2-40B4-BE49-F238E27FC236}">
                  <a16:creationId xmlns:a16="http://schemas.microsoft.com/office/drawing/2014/main" id="{4FA6AC75-7AAB-4FBA-94AE-A699402228CD}"/>
                </a:ext>
              </a:extLst>
            </p:cNvPr>
            <p:cNvSpPr/>
            <p:nvPr/>
          </p:nvSpPr>
          <p:spPr>
            <a:xfrm>
              <a:off x="6172200" y="1828800"/>
              <a:ext cx="2514600" cy="1371600"/>
            </a:xfrm>
            <a:prstGeom prst="rect">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6172200" y="1371600"/>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Voice com</a:t>
              </a:r>
              <a:r>
                <a:rPr lang="en-US" sz="1799" b="1">
                  <a:solidFill>
                    <a:srgbClr val="F2F2F2"/>
                  </a:solidFill>
                  <a:latin typeface="+mj-lt"/>
                </a:rPr>
                <a:t>mands</a:t>
              </a:r>
              <a:endParaRPr lang="en-US" sz="1799" b="1">
                <a:solidFill>
                  <a:srgbClr val="F2F2F2"/>
                </a:solidFill>
                <a:latin typeface="+mj-lt"/>
                <a:ea typeface="Segoe UI" pitchFamily="34" charset="0"/>
                <a:cs typeface="Segoe UI" pitchFamily="34" charset="0"/>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4931" y="1828801"/>
              <a:ext cx="1609139" cy="1371600"/>
            </a:xfrm>
            <a:prstGeom prst="rect">
              <a:avLst/>
            </a:prstGeom>
          </p:spPr>
        </p:pic>
      </p:grpSp>
      <p:grpSp>
        <p:nvGrpSpPr>
          <p:cNvPr id="31" name="Group 30">
            <a:extLst>
              <a:ext uri="{FF2B5EF4-FFF2-40B4-BE49-F238E27FC236}">
                <a16:creationId xmlns:a16="http://schemas.microsoft.com/office/drawing/2014/main" id="{EC7053B6-268D-41B2-BE1F-028C32274E13}"/>
              </a:ext>
            </a:extLst>
          </p:cNvPr>
          <p:cNvGrpSpPr/>
          <p:nvPr/>
        </p:nvGrpSpPr>
        <p:grpSpPr>
          <a:xfrm>
            <a:off x="6262200" y="1722684"/>
            <a:ext cx="2514600" cy="1828802"/>
            <a:chOff x="6019800" y="1370502"/>
            <a:chExt cx="2514600" cy="1828802"/>
          </a:xfrm>
        </p:grpSpPr>
        <p:pic>
          <p:nvPicPr>
            <p:cNvPr id="24" name="Picture 23">
              <a:extLst>
                <a:ext uri="{FF2B5EF4-FFF2-40B4-BE49-F238E27FC236}">
                  <a16:creationId xmlns:a16="http://schemas.microsoft.com/office/drawing/2014/main" id="{91A253B5-F30E-4953-BBB3-B238EC644A0C}"/>
                </a:ext>
              </a:extLst>
            </p:cNvPr>
            <p:cNvPicPr>
              <a:picLocks noChangeAspect="1"/>
            </p:cNvPicPr>
            <p:nvPr/>
          </p:nvPicPr>
          <p:blipFill rotWithShape="1">
            <a:blip r:embed="rId8"/>
            <a:srcRect t="-2904" b="41940"/>
            <a:stretch/>
          </p:blipFill>
          <p:spPr>
            <a:xfrm>
              <a:off x="6019800" y="1599104"/>
              <a:ext cx="2514600" cy="1600200"/>
            </a:xfrm>
            <a:prstGeom prst="rect">
              <a:avLst/>
            </a:prstGeom>
          </p:spPr>
        </p:pic>
        <p:sp>
          <p:nvSpPr>
            <p:cNvPr id="22" name="Rectangle 21">
              <a:extLst>
                <a:ext uri="{FF2B5EF4-FFF2-40B4-BE49-F238E27FC236}">
                  <a16:creationId xmlns:a16="http://schemas.microsoft.com/office/drawing/2014/main" id="{85082664-89C6-4E00-A482-FE2BB99EF509}"/>
                </a:ext>
              </a:extLst>
            </p:cNvPr>
            <p:cNvSpPr/>
            <p:nvPr/>
          </p:nvSpPr>
          <p:spPr bwMode="auto">
            <a:xfrm>
              <a:off x="6019800" y="1370502"/>
              <a:ext cx="2514600" cy="458297"/>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Controllers</a:t>
              </a:r>
            </a:p>
          </p:txBody>
        </p:sp>
      </p:grpSp>
      <p:sp>
        <p:nvSpPr>
          <p:cNvPr id="35" name="Rectangle 34">
            <a:extLst>
              <a:ext uri="{FF2B5EF4-FFF2-40B4-BE49-F238E27FC236}">
                <a16:creationId xmlns:a16="http://schemas.microsoft.com/office/drawing/2014/main" id="{5B9358B2-7E4E-4BD2-9411-73DF0339D8B7}"/>
              </a:ext>
            </a:extLst>
          </p:cNvPr>
          <p:cNvSpPr/>
          <p:nvPr/>
        </p:nvSpPr>
        <p:spPr bwMode="auto">
          <a:xfrm>
            <a:off x="471000" y="1722684"/>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World coordinates</a:t>
            </a:r>
          </a:p>
        </p:txBody>
      </p:sp>
      <p:pic>
        <p:nvPicPr>
          <p:cNvPr id="38" name="Picture 37">
            <a:extLst>
              <a:ext uri="{FF2B5EF4-FFF2-40B4-BE49-F238E27FC236}">
                <a16:creationId xmlns:a16="http://schemas.microsoft.com/office/drawing/2014/main" id="{E8F3BED8-249B-48D7-ACCD-8739C3649AF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6994"/>
          <a:stretch/>
        </p:blipFill>
        <p:spPr>
          <a:xfrm>
            <a:off x="471000" y="2179884"/>
            <a:ext cx="2514600" cy="1371600"/>
          </a:xfrm>
          <a:prstGeom prst="rect">
            <a:avLst/>
          </a:prstGeom>
        </p:spPr>
      </p:pic>
    </p:spTree>
    <p:extLst>
      <p:ext uri="{BB962C8B-B14F-4D97-AF65-F5344CB8AC3E}">
        <p14:creationId xmlns:p14="http://schemas.microsoft.com/office/powerpoint/2010/main" val="407401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E9AC-6E05-41AC-9CC5-CF90286B6D35}"/>
              </a:ext>
            </a:extLst>
          </p:cNvPr>
          <p:cNvSpPr>
            <a:spLocks noGrp="1"/>
          </p:cNvSpPr>
          <p:nvPr>
            <p:ph type="title"/>
          </p:nvPr>
        </p:nvSpPr>
        <p:spPr/>
        <p:txBody>
          <a:bodyPr/>
          <a:lstStyle/>
          <a:p>
            <a:r>
              <a:rPr lang="en-GB"/>
              <a:t>Demo!</a:t>
            </a:r>
            <a:endParaRPr lang="en-US"/>
          </a:p>
        </p:txBody>
      </p:sp>
      <p:sp>
        <p:nvSpPr>
          <p:cNvPr id="3" name="Text Placeholder 2">
            <a:extLst>
              <a:ext uri="{FF2B5EF4-FFF2-40B4-BE49-F238E27FC236}">
                <a16:creationId xmlns:a16="http://schemas.microsoft.com/office/drawing/2014/main" id="{865686C2-481C-4528-8DB9-F3DD56CB98A8}"/>
              </a:ext>
            </a:extLst>
          </p:cNvPr>
          <p:cNvSpPr>
            <a:spLocks noGrp="1"/>
          </p:cNvSpPr>
          <p:nvPr>
            <p:ph type="body" idx="1"/>
          </p:nvPr>
        </p:nvSpPr>
        <p:spPr/>
        <p:txBody>
          <a:bodyPr/>
          <a:lstStyle/>
          <a:p>
            <a:pPr marL="0" indent="0">
              <a:buNone/>
            </a:pPr>
            <a:r>
              <a:rPr lang="en-GB"/>
              <a:t>Augmented Reality with Gestures, Voice and Spatial Mapping </a:t>
            </a:r>
            <a:endParaRPr lang="en-US"/>
          </a:p>
        </p:txBody>
      </p:sp>
    </p:spTree>
    <p:extLst>
      <p:ext uri="{BB962C8B-B14F-4D97-AF65-F5344CB8AC3E}">
        <p14:creationId xmlns:p14="http://schemas.microsoft.com/office/powerpoint/2010/main" val="378450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55B90467-8163-4D95-BCF7-F8F86DF2DC67}"/>
              </a:ext>
            </a:extLst>
          </p:cNvPr>
          <p:cNvSpPr/>
          <p:nvPr/>
        </p:nvSpPr>
        <p:spPr>
          <a:xfrm>
            <a:off x="3886200" y="3429000"/>
            <a:ext cx="2590800" cy="4572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568C9D0-6794-40AF-A8AB-E183BB78AA63}"/>
              </a:ext>
            </a:extLst>
          </p:cNvPr>
          <p:cNvSpPr/>
          <p:nvPr/>
        </p:nvSpPr>
        <p:spPr>
          <a:xfrm>
            <a:off x="7315200" y="3429000"/>
            <a:ext cx="2590800" cy="4572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972DB784-8566-4399-B68D-17D9888F0681}"/>
              </a:ext>
            </a:extLst>
          </p:cNvPr>
          <p:cNvSpPr/>
          <p:nvPr/>
        </p:nvSpPr>
        <p:spPr>
          <a:xfrm>
            <a:off x="3886200" y="6096000"/>
            <a:ext cx="2590800" cy="4572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B6184BA-C69F-4327-99AF-2CFA10E9E9C3}"/>
              </a:ext>
            </a:extLst>
          </p:cNvPr>
          <p:cNvSpPr/>
          <p:nvPr/>
        </p:nvSpPr>
        <p:spPr>
          <a:xfrm>
            <a:off x="7315199" y="6096000"/>
            <a:ext cx="2590801" cy="4572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1538EC0-4CC6-45C9-8A1E-37EF429A6E7D}"/>
              </a:ext>
            </a:extLst>
          </p:cNvPr>
          <p:cNvSpPr/>
          <p:nvPr/>
        </p:nvSpPr>
        <p:spPr>
          <a:xfrm>
            <a:off x="457200" y="6096000"/>
            <a:ext cx="2590800" cy="4572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556BD53-8DFA-40A0-997C-BCE4DECBBC01}"/>
              </a:ext>
            </a:extLst>
          </p:cNvPr>
          <p:cNvSpPr/>
          <p:nvPr/>
        </p:nvSpPr>
        <p:spPr>
          <a:xfrm>
            <a:off x="457200" y="3420325"/>
            <a:ext cx="2590800" cy="457200"/>
          </a:xfrm>
          <a:prstGeom prst="rect">
            <a:avLst/>
          </a:prstGeom>
          <a:solidFill>
            <a:srgbClr val="CFCF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49C2CCB3-8205-4D5C-955A-13976296CBE6}"/>
              </a:ext>
            </a:extLst>
          </p:cNvPr>
          <p:cNvSpPr>
            <a:spLocks noGrp="1"/>
          </p:cNvSpPr>
          <p:nvPr>
            <p:ph type="title"/>
          </p:nvPr>
        </p:nvSpPr>
        <p:spPr>
          <a:xfrm>
            <a:off x="336000" y="324001"/>
            <a:ext cx="11520000" cy="944999"/>
          </a:xfrm>
        </p:spPr>
        <p:txBody>
          <a:bodyPr/>
          <a:lstStyle/>
          <a:p>
            <a:r>
              <a:rPr lang="en-US">
                <a:solidFill>
                  <a:schemeClr val="tx1"/>
                </a:solidFill>
              </a:rPr>
              <a:t>Mixed Reality is </a:t>
            </a:r>
            <a:r>
              <a:rPr lang="en-US">
                <a:solidFill>
                  <a:schemeClr val="tx1"/>
                </a:solidFill>
                <a:latin typeface="Segoe UI" panose="020B0502040204020203" pitchFamily="34" charset="0"/>
              </a:rPr>
              <a:t>t</a:t>
            </a:r>
            <a:r>
              <a:rPr lang="en-US" b="1">
                <a:solidFill>
                  <a:schemeClr val="tx1"/>
                </a:solidFill>
                <a:latin typeface="Segoe UI" panose="020B0502040204020203" pitchFamily="34" charset="0"/>
              </a:rPr>
              <a:t>ransforming</a:t>
            </a:r>
            <a:r>
              <a:rPr lang="en-US">
                <a:solidFill>
                  <a:schemeClr val="tx1"/>
                </a:solidFill>
              </a:rPr>
              <a:t> industries</a:t>
            </a:r>
          </a:p>
        </p:txBody>
      </p:sp>
      <p:pic>
        <p:nvPicPr>
          <p:cNvPr id="2" name="Picture 1">
            <a:extLst>
              <a:ext uri="{FF2B5EF4-FFF2-40B4-BE49-F238E27FC236}">
                <a16:creationId xmlns:a16="http://schemas.microsoft.com/office/drawing/2014/main" id="{223AEF58-5560-42C0-8BFA-5C44D1C23D46}"/>
              </a:ext>
            </a:extLst>
          </p:cNvPr>
          <p:cNvPicPr>
            <a:picLocks noChangeAspect="1"/>
          </p:cNvPicPr>
          <p:nvPr/>
        </p:nvPicPr>
        <p:blipFill>
          <a:blip r:embed="rId3"/>
          <a:stretch>
            <a:fillRect/>
          </a:stretch>
        </p:blipFill>
        <p:spPr>
          <a:xfrm>
            <a:off x="3886200" y="6172200"/>
            <a:ext cx="969955" cy="317838"/>
          </a:xfrm>
          <a:prstGeom prst="rect">
            <a:avLst/>
          </a:prstGeom>
        </p:spPr>
      </p:pic>
      <p:pic>
        <p:nvPicPr>
          <p:cNvPr id="13" name="Picture 12">
            <a:extLst>
              <a:ext uri="{FF2B5EF4-FFF2-40B4-BE49-F238E27FC236}">
                <a16:creationId xmlns:a16="http://schemas.microsoft.com/office/drawing/2014/main" id="{3F390B12-D0F4-4B21-BA0E-D5B5CEC1B3E5}"/>
              </a:ext>
            </a:extLst>
          </p:cNvPr>
          <p:cNvPicPr>
            <a:picLocks noChangeAspect="1"/>
          </p:cNvPicPr>
          <p:nvPr/>
        </p:nvPicPr>
        <p:blipFill>
          <a:blip r:embed="rId4"/>
          <a:stretch>
            <a:fillRect/>
          </a:stretch>
        </p:blipFill>
        <p:spPr>
          <a:xfrm>
            <a:off x="457200" y="3474292"/>
            <a:ext cx="1141834" cy="349267"/>
          </a:xfrm>
          <a:prstGeom prst="rect">
            <a:avLst/>
          </a:prstGeom>
        </p:spPr>
      </p:pic>
      <p:pic>
        <p:nvPicPr>
          <p:cNvPr id="14" name="Picture 13">
            <a:extLst>
              <a:ext uri="{FF2B5EF4-FFF2-40B4-BE49-F238E27FC236}">
                <a16:creationId xmlns:a16="http://schemas.microsoft.com/office/drawing/2014/main" id="{3F12790B-46E1-4057-BE4C-6B2DE64A79FC}"/>
              </a:ext>
            </a:extLst>
          </p:cNvPr>
          <p:cNvPicPr>
            <a:picLocks noChangeAspect="1"/>
          </p:cNvPicPr>
          <p:nvPr/>
        </p:nvPicPr>
        <p:blipFill>
          <a:blip r:embed="rId5"/>
          <a:stretch>
            <a:fillRect/>
          </a:stretch>
        </p:blipFill>
        <p:spPr>
          <a:xfrm>
            <a:off x="1916953" y="3456942"/>
            <a:ext cx="499156" cy="383966"/>
          </a:xfrm>
          <a:prstGeom prst="rect">
            <a:avLst/>
          </a:prstGeom>
        </p:spPr>
      </p:pic>
      <p:pic>
        <p:nvPicPr>
          <p:cNvPr id="15" name="Picture 14">
            <a:extLst>
              <a:ext uri="{FF2B5EF4-FFF2-40B4-BE49-F238E27FC236}">
                <a16:creationId xmlns:a16="http://schemas.microsoft.com/office/drawing/2014/main" id="{4E5F7B36-B37B-4ED7-872C-94DF9D9DDF9C}"/>
              </a:ext>
            </a:extLst>
          </p:cNvPr>
          <p:cNvPicPr>
            <a:picLocks noChangeAspect="1"/>
          </p:cNvPicPr>
          <p:nvPr/>
        </p:nvPicPr>
        <p:blipFill rotWithShape="1">
          <a:blip r:embed="rId6"/>
          <a:srcRect l="5263" t="27725" b="17011"/>
          <a:stretch/>
        </p:blipFill>
        <p:spPr>
          <a:xfrm>
            <a:off x="457200" y="6172200"/>
            <a:ext cx="1371601" cy="299547"/>
          </a:xfrm>
          <a:prstGeom prst="rect">
            <a:avLst/>
          </a:prstGeom>
        </p:spPr>
      </p:pic>
      <p:pic>
        <p:nvPicPr>
          <p:cNvPr id="16" name="Picture 15">
            <a:extLst>
              <a:ext uri="{FF2B5EF4-FFF2-40B4-BE49-F238E27FC236}">
                <a16:creationId xmlns:a16="http://schemas.microsoft.com/office/drawing/2014/main" id="{38EA4AEC-DD51-4117-A429-C96BD6918826}"/>
              </a:ext>
            </a:extLst>
          </p:cNvPr>
          <p:cNvPicPr>
            <a:picLocks noChangeAspect="1"/>
          </p:cNvPicPr>
          <p:nvPr/>
        </p:nvPicPr>
        <p:blipFill>
          <a:blip r:embed="rId7"/>
          <a:stretch>
            <a:fillRect/>
          </a:stretch>
        </p:blipFill>
        <p:spPr>
          <a:xfrm>
            <a:off x="3886200" y="3429000"/>
            <a:ext cx="843433" cy="410470"/>
          </a:xfrm>
          <a:prstGeom prst="rect">
            <a:avLst/>
          </a:prstGeom>
        </p:spPr>
      </p:pic>
      <p:pic>
        <p:nvPicPr>
          <p:cNvPr id="30" name="Picture 29">
            <a:extLst>
              <a:ext uri="{FF2B5EF4-FFF2-40B4-BE49-F238E27FC236}">
                <a16:creationId xmlns:a16="http://schemas.microsoft.com/office/drawing/2014/main" id="{BF3ECA1C-5C21-415B-87E2-F12AFD47945D}"/>
              </a:ext>
            </a:extLst>
          </p:cNvPr>
          <p:cNvPicPr>
            <a:picLocks noChangeAspect="1"/>
          </p:cNvPicPr>
          <p:nvPr/>
        </p:nvPicPr>
        <p:blipFill>
          <a:blip r:embed="rId8"/>
          <a:stretch>
            <a:fillRect/>
          </a:stretch>
        </p:blipFill>
        <p:spPr>
          <a:xfrm>
            <a:off x="7315200" y="3487218"/>
            <a:ext cx="1022293" cy="340764"/>
          </a:xfrm>
          <a:prstGeom prst="rect">
            <a:avLst/>
          </a:prstGeom>
        </p:spPr>
      </p:pic>
      <p:pic>
        <p:nvPicPr>
          <p:cNvPr id="31" name="Picture 30">
            <a:extLst>
              <a:ext uri="{FF2B5EF4-FFF2-40B4-BE49-F238E27FC236}">
                <a16:creationId xmlns:a16="http://schemas.microsoft.com/office/drawing/2014/main" id="{E5F8980A-92B0-4238-8C84-C10149727AAF}"/>
              </a:ext>
            </a:extLst>
          </p:cNvPr>
          <p:cNvPicPr>
            <a:picLocks noChangeAspect="1"/>
          </p:cNvPicPr>
          <p:nvPr/>
        </p:nvPicPr>
        <p:blipFill>
          <a:blip r:embed="rId9"/>
          <a:stretch>
            <a:fillRect/>
          </a:stretch>
        </p:blipFill>
        <p:spPr>
          <a:xfrm>
            <a:off x="8610600" y="3476566"/>
            <a:ext cx="1295400" cy="362068"/>
          </a:xfrm>
          <a:prstGeom prst="rect">
            <a:avLst/>
          </a:prstGeom>
        </p:spPr>
      </p:pic>
      <p:pic>
        <p:nvPicPr>
          <p:cNvPr id="32" name="Picture 31">
            <a:extLst>
              <a:ext uri="{FF2B5EF4-FFF2-40B4-BE49-F238E27FC236}">
                <a16:creationId xmlns:a16="http://schemas.microsoft.com/office/drawing/2014/main" id="{CB6A2E97-B6AE-4AFE-9620-CC814E98EF74}"/>
              </a:ext>
            </a:extLst>
          </p:cNvPr>
          <p:cNvPicPr>
            <a:picLocks noChangeAspect="1"/>
          </p:cNvPicPr>
          <p:nvPr/>
        </p:nvPicPr>
        <p:blipFill>
          <a:blip r:embed="rId10"/>
          <a:stretch>
            <a:fillRect/>
          </a:stretch>
        </p:blipFill>
        <p:spPr>
          <a:xfrm>
            <a:off x="7315200" y="6159981"/>
            <a:ext cx="663180" cy="329238"/>
          </a:xfrm>
          <a:prstGeom prst="rect">
            <a:avLst/>
          </a:prstGeom>
        </p:spPr>
      </p:pic>
      <p:sp>
        <p:nvSpPr>
          <p:cNvPr id="33" name="Rectangle 32">
            <a:extLst>
              <a:ext uri="{FF2B5EF4-FFF2-40B4-BE49-F238E27FC236}">
                <a16:creationId xmlns:a16="http://schemas.microsoft.com/office/drawing/2014/main" id="{5A8B7483-B16D-40AD-B8F4-08793BD58EC1}"/>
              </a:ext>
            </a:extLst>
          </p:cNvPr>
          <p:cNvSpPr/>
          <p:nvPr/>
        </p:nvSpPr>
        <p:spPr>
          <a:xfrm>
            <a:off x="381000" y="1066800"/>
            <a:ext cx="4648200" cy="253916"/>
          </a:xfrm>
          <a:prstGeom prst="rect">
            <a:avLst/>
          </a:prstGeom>
        </p:spPr>
        <p:txBody>
          <a:bodyPr wrap="square">
            <a:spAutoFit/>
          </a:bodyPr>
          <a:lstStyle/>
          <a:p>
            <a:r>
              <a:rPr lang="en-US" sz="1050">
                <a:hlinkClick r:id="rId11"/>
              </a:rPr>
              <a:t>https://www.microsoft.com/en-us/hololens/commercial-overview</a:t>
            </a:r>
            <a:r>
              <a:rPr lang="en-US" sz="1050"/>
              <a:t> </a:t>
            </a:r>
          </a:p>
        </p:txBody>
      </p:sp>
      <p:sp>
        <p:nvSpPr>
          <p:cNvPr id="24" name="TextBox 23">
            <a:extLst>
              <a:ext uri="{FF2B5EF4-FFF2-40B4-BE49-F238E27FC236}">
                <a16:creationId xmlns:a16="http://schemas.microsoft.com/office/drawing/2014/main" id="{CAE154BA-1BFA-4ADE-9575-8AE959BC38A6}"/>
              </a:ext>
            </a:extLst>
          </p:cNvPr>
          <p:cNvSpPr txBox="1"/>
          <p:nvPr/>
        </p:nvSpPr>
        <p:spPr>
          <a:xfrm>
            <a:off x="381001" y="1600199"/>
            <a:ext cx="2743199" cy="338554"/>
          </a:xfrm>
          <a:prstGeom prst="rect">
            <a:avLst/>
          </a:prstGeom>
          <a:noFill/>
        </p:spPr>
        <p:txBody>
          <a:bodyPr wrap="square" rtlCol="0">
            <a:spAutoFit/>
          </a:bodyPr>
          <a:lstStyle/>
          <a:p>
            <a:pPr defTabSz="914367">
              <a:defRPr/>
            </a:pPr>
            <a:r>
              <a:rPr lang="en-US" sz="1600" b="1" spc="-50">
                <a:solidFill>
                  <a:srgbClr val="163555"/>
                </a:solidFill>
                <a:latin typeface="Segoe UI" panose="020B0502040204020203" pitchFamily="34" charset="0"/>
                <a:cs typeface="Segoe UI" panose="020B0502040204020203" pitchFamily="34" charset="0"/>
              </a:rPr>
              <a:t>Manufacturing &amp; Aerospace</a:t>
            </a:r>
          </a:p>
        </p:txBody>
      </p:sp>
      <p:pic>
        <p:nvPicPr>
          <p:cNvPr id="12" name="Picture 11">
            <a:extLst>
              <a:ext uri="{FF2B5EF4-FFF2-40B4-BE49-F238E27FC236}">
                <a16:creationId xmlns:a16="http://schemas.microsoft.com/office/drawing/2014/main" id="{1146FF6D-21D3-46BF-B944-58832B1F12A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7200" y="1981200"/>
            <a:ext cx="2590800" cy="1457325"/>
          </a:xfrm>
          <a:prstGeom prst="rect">
            <a:avLst/>
          </a:prstGeom>
        </p:spPr>
      </p:pic>
      <p:sp>
        <p:nvSpPr>
          <p:cNvPr id="25" name="TextBox 24">
            <a:extLst>
              <a:ext uri="{FF2B5EF4-FFF2-40B4-BE49-F238E27FC236}">
                <a16:creationId xmlns:a16="http://schemas.microsoft.com/office/drawing/2014/main" id="{AF341FA9-875E-41BD-946F-972F61220F5E}"/>
              </a:ext>
            </a:extLst>
          </p:cNvPr>
          <p:cNvSpPr txBox="1"/>
          <p:nvPr/>
        </p:nvSpPr>
        <p:spPr>
          <a:xfrm>
            <a:off x="3810000" y="1600199"/>
            <a:ext cx="2676270" cy="338554"/>
          </a:xfrm>
          <a:prstGeom prst="rect">
            <a:avLst/>
          </a:prstGeom>
          <a:noFill/>
        </p:spPr>
        <p:txBody>
          <a:bodyPr wrap="square" rtlCol="0">
            <a:spAutoFit/>
          </a:bodyPr>
          <a:lstStyle/>
          <a:p>
            <a:pPr defTabSz="914367">
              <a:defRPr/>
            </a:pPr>
            <a:r>
              <a:rPr lang="en-US" sz="1600" b="1" spc="-50">
                <a:solidFill>
                  <a:srgbClr val="163555"/>
                </a:solidFill>
                <a:latin typeface="Segoe UI" panose="020B0502040204020203" pitchFamily="34" charset="0"/>
                <a:cs typeface="Segoe UI" panose="020B0502040204020203" pitchFamily="34" charset="0"/>
              </a:rPr>
              <a:t>Public Sector / Government</a:t>
            </a:r>
          </a:p>
        </p:txBody>
      </p:sp>
      <p:pic>
        <p:nvPicPr>
          <p:cNvPr id="34" name="Picture 33">
            <a:extLst>
              <a:ext uri="{FF2B5EF4-FFF2-40B4-BE49-F238E27FC236}">
                <a16:creationId xmlns:a16="http://schemas.microsoft.com/office/drawing/2014/main" id="{C892E583-23A9-4E9D-B9FF-73B2B7057556}"/>
              </a:ext>
            </a:extLst>
          </p:cNvPr>
          <p:cNvPicPr>
            <a:picLocks noChangeAspect="1"/>
          </p:cNvPicPr>
          <p:nvPr/>
        </p:nvPicPr>
        <p:blipFill rotWithShape="1">
          <a:blip r:embed="rId13">
            <a:extLst/>
          </a:blip>
          <a:srcRect r="23405"/>
          <a:stretch/>
        </p:blipFill>
        <p:spPr>
          <a:xfrm>
            <a:off x="3886200" y="1981199"/>
            <a:ext cx="2590800" cy="1463199"/>
          </a:xfrm>
          <a:prstGeom prst="rect">
            <a:avLst/>
          </a:prstGeom>
        </p:spPr>
      </p:pic>
      <p:sp>
        <p:nvSpPr>
          <p:cNvPr id="27" name="TextBox 26">
            <a:extLst>
              <a:ext uri="{FF2B5EF4-FFF2-40B4-BE49-F238E27FC236}">
                <a16:creationId xmlns:a16="http://schemas.microsoft.com/office/drawing/2014/main" id="{BFA712C8-E2FD-4527-91C2-CC8C71E82599}"/>
              </a:ext>
            </a:extLst>
          </p:cNvPr>
          <p:cNvSpPr txBox="1"/>
          <p:nvPr/>
        </p:nvSpPr>
        <p:spPr>
          <a:xfrm>
            <a:off x="7239000" y="1600199"/>
            <a:ext cx="1961094" cy="338554"/>
          </a:xfrm>
          <a:prstGeom prst="rect">
            <a:avLst/>
          </a:prstGeom>
          <a:noFill/>
        </p:spPr>
        <p:txBody>
          <a:bodyPr wrap="square" rtlCol="0">
            <a:spAutoFit/>
          </a:bodyPr>
          <a:lstStyle/>
          <a:p>
            <a:pPr defTabSz="914367">
              <a:defRPr/>
            </a:pPr>
            <a:r>
              <a:rPr lang="en-US" sz="1600" b="1" spc="-50">
                <a:solidFill>
                  <a:srgbClr val="163555"/>
                </a:solidFill>
                <a:latin typeface="Segoe UI" panose="020B0502040204020203" pitchFamily="34" charset="0"/>
                <a:cs typeface="Segoe UI" panose="020B0502040204020203" pitchFamily="34" charset="0"/>
              </a:rPr>
              <a:t>A, E, &amp; C</a:t>
            </a:r>
          </a:p>
        </p:txBody>
      </p:sp>
      <p:pic>
        <p:nvPicPr>
          <p:cNvPr id="2050" name="Picture 2" descr="Wearing HoloLens, a construction manager can compare full-scale holographic blueprints and plans on the physical job site">
            <a:extLst>
              <a:ext uri="{FF2B5EF4-FFF2-40B4-BE49-F238E27FC236}">
                <a16:creationId xmlns:a16="http://schemas.microsoft.com/office/drawing/2014/main" id="{59449933-B2D8-4AE5-AEAF-B6EF212A370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15200" y="1981199"/>
            <a:ext cx="2590800" cy="145732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673AD8A6-9EDB-4F7E-B7CC-FA1D837529C8}"/>
              </a:ext>
            </a:extLst>
          </p:cNvPr>
          <p:cNvSpPr txBox="1"/>
          <p:nvPr/>
        </p:nvSpPr>
        <p:spPr>
          <a:xfrm>
            <a:off x="381000" y="4267199"/>
            <a:ext cx="1407712" cy="338554"/>
          </a:xfrm>
          <a:prstGeom prst="rect">
            <a:avLst/>
          </a:prstGeom>
          <a:noFill/>
        </p:spPr>
        <p:txBody>
          <a:bodyPr wrap="square" rtlCol="0">
            <a:spAutoFit/>
          </a:bodyPr>
          <a:lstStyle/>
          <a:p>
            <a:pPr defTabSz="914367">
              <a:defRPr/>
            </a:pPr>
            <a:r>
              <a:rPr lang="en-US" sz="1600" b="1" spc="-50">
                <a:solidFill>
                  <a:srgbClr val="163555"/>
                </a:solidFill>
                <a:latin typeface="Segoe UI" panose="020B0502040204020203" pitchFamily="34" charset="0"/>
                <a:cs typeface="Segoe UI" panose="020B0502040204020203" pitchFamily="34" charset="0"/>
              </a:rPr>
              <a:t>Education</a:t>
            </a:r>
          </a:p>
        </p:txBody>
      </p:sp>
      <p:pic>
        <p:nvPicPr>
          <p:cNvPr id="2052" name="Picture 4" descr="A medical student wearing HoloLens learns human anatomy using holographic 3D models">
            <a:extLst>
              <a:ext uri="{FF2B5EF4-FFF2-40B4-BE49-F238E27FC236}">
                <a16:creationId xmlns:a16="http://schemas.microsoft.com/office/drawing/2014/main" id="{6D384C91-565E-4923-A439-E1A90A4B20E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 y="4648199"/>
            <a:ext cx="2590800" cy="145732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10DB582D-DBB9-4CB0-9684-44FACAAA5AF2}"/>
              </a:ext>
            </a:extLst>
          </p:cNvPr>
          <p:cNvSpPr txBox="1"/>
          <p:nvPr/>
        </p:nvSpPr>
        <p:spPr>
          <a:xfrm>
            <a:off x="3810000" y="4267199"/>
            <a:ext cx="1407712" cy="338554"/>
          </a:xfrm>
          <a:prstGeom prst="rect">
            <a:avLst/>
          </a:prstGeom>
          <a:noFill/>
        </p:spPr>
        <p:txBody>
          <a:bodyPr wrap="square" rtlCol="0">
            <a:spAutoFit/>
          </a:bodyPr>
          <a:lstStyle/>
          <a:p>
            <a:pPr defTabSz="914367">
              <a:defRPr/>
            </a:pPr>
            <a:r>
              <a:rPr lang="en-US" sz="1600" b="1" spc="-50">
                <a:solidFill>
                  <a:srgbClr val="163555"/>
                </a:solidFill>
                <a:latin typeface="Segoe UI" panose="020B0502040204020203" pitchFamily="34" charset="0"/>
                <a:cs typeface="Segoe UI" panose="020B0502040204020203" pitchFamily="34" charset="0"/>
              </a:rPr>
              <a:t>Healthcare</a:t>
            </a:r>
          </a:p>
        </p:txBody>
      </p:sp>
      <p:pic>
        <p:nvPicPr>
          <p:cNvPr id="2054" name="Picture 6" descr="A team from Stryker uses HoloLens to design an operating room, collaborating in mixed reality ">
            <a:extLst>
              <a:ext uri="{FF2B5EF4-FFF2-40B4-BE49-F238E27FC236}">
                <a16:creationId xmlns:a16="http://schemas.microsoft.com/office/drawing/2014/main" id="{3A5E6412-8D99-4209-8461-11E7758A9DA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86200" y="4648199"/>
            <a:ext cx="2590800" cy="1457325"/>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ABDABC62-4872-47D3-B9D5-C5196ECB940B}"/>
              </a:ext>
            </a:extLst>
          </p:cNvPr>
          <p:cNvSpPr txBox="1"/>
          <p:nvPr/>
        </p:nvSpPr>
        <p:spPr>
          <a:xfrm>
            <a:off x="7239000" y="4267199"/>
            <a:ext cx="1407712" cy="338554"/>
          </a:xfrm>
          <a:prstGeom prst="rect">
            <a:avLst/>
          </a:prstGeom>
          <a:noFill/>
        </p:spPr>
        <p:txBody>
          <a:bodyPr wrap="square" rtlCol="0">
            <a:spAutoFit/>
          </a:bodyPr>
          <a:lstStyle/>
          <a:p>
            <a:pPr defTabSz="914367">
              <a:defRPr/>
            </a:pPr>
            <a:r>
              <a:rPr lang="en-US" sz="1600" b="1" spc="-50">
                <a:solidFill>
                  <a:srgbClr val="163555"/>
                </a:solidFill>
                <a:latin typeface="Segoe UI" panose="020B0502040204020203" pitchFamily="34" charset="0"/>
                <a:cs typeface="Segoe UI" panose="020B0502040204020203" pitchFamily="34" charset="0"/>
              </a:rPr>
              <a:t>Retail</a:t>
            </a:r>
          </a:p>
        </p:txBody>
      </p:sp>
      <p:pic>
        <p:nvPicPr>
          <p:cNvPr id="36" name="Picture 35">
            <a:extLst>
              <a:ext uri="{FF2B5EF4-FFF2-40B4-BE49-F238E27FC236}">
                <a16:creationId xmlns:a16="http://schemas.microsoft.com/office/drawing/2014/main" id="{49DC92D9-8FD2-4F63-8127-EAD7BD436E6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315200" y="4648199"/>
            <a:ext cx="2590800" cy="1457325"/>
          </a:xfrm>
          <a:prstGeom prst="rect">
            <a:avLst/>
          </a:prstGeom>
        </p:spPr>
      </p:pic>
    </p:spTree>
    <p:extLst>
      <p:ext uri="{BB962C8B-B14F-4D97-AF65-F5344CB8AC3E}">
        <p14:creationId xmlns:p14="http://schemas.microsoft.com/office/powerpoint/2010/main" val="346806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0857894-299C-484C-8FA7-BF1EA995F613}"/>
              </a:ext>
            </a:extLst>
          </p:cNvPr>
          <p:cNvGrpSpPr/>
          <p:nvPr/>
        </p:nvGrpSpPr>
        <p:grpSpPr>
          <a:xfrm>
            <a:off x="5009239" y="2057400"/>
            <a:ext cx="2065078" cy="3719158"/>
            <a:chOff x="5009239" y="2057400"/>
            <a:chExt cx="2065078" cy="3719158"/>
          </a:xfrm>
        </p:grpSpPr>
        <p:sp>
          <p:nvSpPr>
            <p:cNvPr id="74" name="Text Placeholder 1"/>
            <p:cNvSpPr txBox="1">
              <a:spLocks/>
            </p:cNvSpPr>
            <p:nvPr/>
          </p:nvSpPr>
          <p:spPr>
            <a:xfrm>
              <a:off x="5009239" y="5093342"/>
              <a:ext cx="1916468" cy="683216"/>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800" b="1" spc="-50">
                  <a:solidFill>
                    <a:srgbClr val="163555"/>
                  </a:solidFill>
                  <a:latin typeface="Segoe UI" panose="020B0502040204020203" pitchFamily="34" charset="0"/>
                  <a:cs typeface="Segoe UI" panose="020B0502040204020203" pitchFamily="34" charset="0"/>
                </a:rPr>
                <a:t>Training &amp; Development</a:t>
              </a:r>
            </a:p>
          </p:txBody>
        </p:sp>
        <p:pic>
          <p:nvPicPr>
            <p:cNvPr id="75" name="Picture 74"/>
            <p:cNvPicPr>
              <a:picLocks noChangeAspect="1"/>
            </p:cNvPicPr>
            <p:nvPr/>
          </p:nvPicPr>
          <p:blipFill rotWithShape="1">
            <a:blip r:embed="rId3" cstate="screen">
              <a:extLst>
                <a:ext uri="{28A0092B-C50C-407E-A947-70E740481C1C}">
                  <a14:useLocalDpi xmlns:a14="http://schemas.microsoft.com/office/drawing/2010/main"/>
                </a:ext>
              </a:extLst>
            </a:blip>
            <a:srcRect t="7933"/>
            <a:stretch/>
          </p:blipFill>
          <p:spPr>
            <a:xfrm>
              <a:off x="5154577" y="2057400"/>
              <a:ext cx="1919740" cy="3029930"/>
            </a:xfrm>
            <a:prstGeom prst="rect">
              <a:avLst/>
            </a:prstGeom>
          </p:spPr>
        </p:pic>
      </p:grpSp>
      <p:grpSp>
        <p:nvGrpSpPr>
          <p:cNvPr id="4" name="Group 3">
            <a:extLst>
              <a:ext uri="{FF2B5EF4-FFF2-40B4-BE49-F238E27FC236}">
                <a16:creationId xmlns:a16="http://schemas.microsoft.com/office/drawing/2014/main" id="{1D320C4C-7FC2-4F56-8DDA-B61F22416732}"/>
              </a:ext>
            </a:extLst>
          </p:cNvPr>
          <p:cNvGrpSpPr/>
          <p:nvPr/>
        </p:nvGrpSpPr>
        <p:grpSpPr>
          <a:xfrm>
            <a:off x="2721758" y="2057400"/>
            <a:ext cx="2065077" cy="3719158"/>
            <a:chOff x="2721758" y="2057400"/>
            <a:chExt cx="2065077" cy="3719158"/>
          </a:xfrm>
        </p:grpSpPr>
        <p:sp>
          <p:nvSpPr>
            <p:cNvPr id="76" name="Text Placeholder 1"/>
            <p:cNvSpPr txBox="1">
              <a:spLocks/>
            </p:cNvSpPr>
            <p:nvPr/>
          </p:nvSpPr>
          <p:spPr>
            <a:xfrm>
              <a:off x="2721758" y="5093342"/>
              <a:ext cx="1922415" cy="683216"/>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800" b="1" spc="-50">
                  <a:solidFill>
                    <a:srgbClr val="163555"/>
                  </a:solidFill>
                  <a:latin typeface="Segoe UI" panose="020B0502040204020203" pitchFamily="34" charset="0"/>
                  <a:cs typeface="Segoe UI" panose="020B0502040204020203" pitchFamily="34" charset="0"/>
                </a:rPr>
                <a:t>Assembly &amp; Manufacturing</a:t>
              </a:r>
            </a:p>
          </p:txBody>
        </p:sp>
        <p:pic>
          <p:nvPicPr>
            <p:cNvPr id="77" name="Picture 76"/>
            <p:cNvPicPr>
              <a:picLocks noChangeAspect="1"/>
            </p:cNvPicPr>
            <p:nvPr/>
          </p:nvPicPr>
          <p:blipFill rotWithShape="1">
            <a:blip r:embed="rId4" cstate="screen">
              <a:extLst>
                <a:ext uri="{28A0092B-C50C-407E-A947-70E740481C1C}">
                  <a14:useLocalDpi xmlns:a14="http://schemas.microsoft.com/office/drawing/2010/main"/>
                </a:ext>
              </a:extLst>
            </a:blip>
            <a:srcRect t="7933"/>
            <a:stretch/>
          </p:blipFill>
          <p:spPr>
            <a:xfrm>
              <a:off x="2867095" y="2057400"/>
              <a:ext cx="1919740" cy="3029930"/>
            </a:xfrm>
            <a:prstGeom prst="rect">
              <a:avLst/>
            </a:prstGeom>
          </p:spPr>
        </p:pic>
      </p:grpSp>
      <p:grpSp>
        <p:nvGrpSpPr>
          <p:cNvPr id="6" name="Group 5">
            <a:extLst>
              <a:ext uri="{FF2B5EF4-FFF2-40B4-BE49-F238E27FC236}">
                <a16:creationId xmlns:a16="http://schemas.microsoft.com/office/drawing/2014/main" id="{BBFEB8C0-81EA-4792-9B38-D6E81AD6FB0B}"/>
              </a:ext>
            </a:extLst>
          </p:cNvPr>
          <p:cNvGrpSpPr/>
          <p:nvPr/>
        </p:nvGrpSpPr>
        <p:grpSpPr>
          <a:xfrm>
            <a:off x="7290774" y="2057400"/>
            <a:ext cx="2369543" cy="3721313"/>
            <a:chOff x="7290774" y="2057400"/>
            <a:chExt cx="2369543" cy="3721313"/>
          </a:xfrm>
        </p:grpSpPr>
        <p:sp>
          <p:nvSpPr>
            <p:cNvPr id="78" name="Text Placeholder 1"/>
            <p:cNvSpPr txBox="1">
              <a:spLocks/>
            </p:cNvSpPr>
            <p:nvPr/>
          </p:nvSpPr>
          <p:spPr>
            <a:xfrm>
              <a:off x="7290774" y="5095497"/>
              <a:ext cx="2369543" cy="683216"/>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800" b="1" spc="-50">
                  <a:solidFill>
                    <a:srgbClr val="163555"/>
                  </a:solidFill>
                  <a:latin typeface="Segoe UI" panose="020B0502040204020203" pitchFamily="34" charset="0"/>
                  <a:cs typeface="Segoe UI" panose="020B0502040204020203" pitchFamily="34" charset="0"/>
                </a:rPr>
                <a:t>Communication &amp; Understanding</a:t>
              </a:r>
            </a:p>
          </p:txBody>
        </p:sp>
        <p:pic>
          <p:nvPicPr>
            <p:cNvPr id="79" name="Picture 78"/>
            <p:cNvPicPr>
              <a:picLocks noChangeAspect="1"/>
            </p:cNvPicPr>
            <p:nvPr/>
          </p:nvPicPr>
          <p:blipFill rotWithShape="1">
            <a:blip r:embed="rId5" cstate="screen">
              <a:extLst>
                <a:ext uri="{28A0092B-C50C-407E-A947-70E740481C1C}">
                  <a14:useLocalDpi xmlns:a14="http://schemas.microsoft.com/office/drawing/2010/main"/>
                </a:ext>
              </a:extLst>
            </a:blip>
            <a:srcRect t="7933"/>
            <a:stretch/>
          </p:blipFill>
          <p:spPr>
            <a:xfrm>
              <a:off x="7442059" y="2057400"/>
              <a:ext cx="1919740" cy="3029930"/>
            </a:xfrm>
            <a:prstGeom prst="rect">
              <a:avLst/>
            </a:prstGeom>
            <a:effectLst>
              <a:softEdge rad="0"/>
            </a:effectLst>
          </p:spPr>
        </p:pic>
      </p:grpSp>
      <p:grpSp>
        <p:nvGrpSpPr>
          <p:cNvPr id="7" name="Group 6">
            <a:extLst>
              <a:ext uri="{FF2B5EF4-FFF2-40B4-BE49-F238E27FC236}">
                <a16:creationId xmlns:a16="http://schemas.microsoft.com/office/drawing/2014/main" id="{CCF84A1D-72DD-4001-BEF8-39B9C21EE13D}"/>
              </a:ext>
            </a:extLst>
          </p:cNvPr>
          <p:cNvGrpSpPr/>
          <p:nvPr/>
        </p:nvGrpSpPr>
        <p:grpSpPr>
          <a:xfrm>
            <a:off x="9584204" y="2057400"/>
            <a:ext cx="2332505" cy="3719158"/>
            <a:chOff x="9584204" y="2057400"/>
            <a:chExt cx="2332505" cy="3719158"/>
          </a:xfrm>
        </p:grpSpPr>
        <p:sp>
          <p:nvSpPr>
            <p:cNvPr id="80" name="Text Placeholder 1"/>
            <p:cNvSpPr txBox="1">
              <a:spLocks/>
            </p:cNvSpPr>
            <p:nvPr/>
          </p:nvSpPr>
          <p:spPr>
            <a:xfrm>
              <a:off x="9584204" y="5093342"/>
              <a:ext cx="2332505" cy="683216"/>
            </a:xfrm>
            <a:prstGeom prst="rect">
              <a:avLst/>
            </a:prstGeom>
          </p:spPr>
          <p:txBody>
            <a:bodyPr vert="horz" wrap="square" lIns="146266" tIns="91416" rIns="146266" bIns="91416" rtlCol="0">
              <a:spAutoFit/>
            </a:bodyPr>
            <a:lstStyle>
              <a:lvl1pPr marL="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
                  <a:schemeClr val="tx1"/>
                </a:buClr>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4093">
                <a:buClr>
                  <a:srgbClr val="505050"/>
                </a:buClr>
              </a:pPr>
              <a:r>
                <a:rPr lang="en-US" sz="1800" b="1" spc="-50">
                  <a:solidFill>
                    <a:srgbClr val="163555"/>
                  </a:solidFill>
                  <a:latin typeface="Segoe UI" panose="020B0502040204020203" pitchFamily="34" charset="0"/>
                  <a:cs typeface="Segoe UI" panose="020B0502040204020203" pitchFamily="34" charset="0"/>
                </a:rPr>
                <a:t>Entertainment &amp; Engagement</a:t>
              </a:r>
            </a:p>
          </p:txBody>
        </p:sp>
        <p:pic>
          <p:nvPicPr>
            <p:cNvPr id="82" name="Picture 81"/>
            <p:cNvPicPr>
              <a:picLocks noChangeAspect="1"/>
            </p:cNvPicPr>
            <p:nvPr/>
          </p:nvPicPr>
          <p:blipFill rotWithShape="1">
            <a:blip r:embed="rId6" cstate="screen">
              <a:extLst>
                <a:ext uri="{28A0092B-C50C-407E-A947-70E740481C1C}">
                  <a14:useLocalDpi xmlns:a14="http://schemas.microsoft.com/office/drawing/2010/main"/>
                </a:ext>
              </a:extLst>
            </a:blip>
            <a:srcRect t="7992"/>
            <a:stretch/>
          </p:blipFill>
          <p:spPr>
            <a:xfrm>
              <a:off x="9729542" y="2057400"/>
              <a:ext cx="1919740" cy="3029930"/>
            </a:xfrm>
            <a:prstGeom prst="rect">
              <a:avLst/>
            </a:prstGeom>
          </p:spPr>
        </p:pic>
      </p:grpSp>
      <p:grpSp>
        <p:nvGrpSpPr>
          <p:cNvPr id="3" name="Group 2">
            <a:extLst>
              <a:ext uri="{FF2B5EF4-FFF2-40B4-BE49-F238E27FC236}">
                <a16:creationId xmlns:a16="http://schemas.microsoft.com/office/drawing/2014/main" id="{1131415A-114F-4ACB-BFDC-57E6A1D1D459}"/>
              </a:ext>
            </a:extLst>
          </p:cNvPr>
          <p:cNvGrpSpPr/>
          <p:nvPr/>
        </p:nvGrpSpPr>
        <p:grpSpPr>
          <a:xfrm>
            <a:off x="434274" y="2057400"/>
            <a:ext cx="2065079" cy="3719205"/>
            <a:chOff x="434274" y="2057400"/>
            <a:chExt cx="2065079" cy="3719205"/>
          </a:xfrm>
        </p:grpSpPr>
        <p:sp>
          <p:nvSpPr>
            <p:cNvPr id="73" name="Text Placeholder 1"/>
            <p:cNvSpPr txBox="1">
              <a:spLocks/>
            </p:cNvSpPr>
            <p:nvPr/>
          </p:nvSpPr>
          <p:spPr>
            <a:xfrm>
              <a:off x="434274" y="5093341"/>
              <a:ext cx="1919741" cy="683264"/>
            </a:xfrm>
            <a:prstGeom prst="rect">
              <a:avLst/>
            </a:prstGeom>
          </p:spPr>
          <p:txBody>
            <a:bodyPr vert="horz" wrap="square" lIns="146304" tIns="91440" rIns="146304" bIns="91440" rtlCol="0">
              <a:spAutoFit/>
            </a:bodyPr>
            <a:lstStyle>
              <a:lvl1pPr marL="0"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3599" kern="1200" spc="0" baseline="0">
                  <a:gradFill>
                    <a:gsLst>
                      <a:gs pos="1250">
                        <a:schemeClr val="tx1"/>
                      </a:gs>
                      <a:gs pos="99000">
                        <a:schemeClr val="tx1"/>
                      </a:gs>
                    </a:gsLst>
                    <a:lin ang="5400000" scaled="0"/>
                  </a:gradFill>
                  <a:latin typeface="+mj-lt"/>
                  <a:ea typeface="+mn-ea"/>
                  <a:cs typeface="+mn-cs"/>
                </a:defRPr>
              </a:lvl1pPr>
              <a:lvl2pPr marL="0" marR="0" indent="0" algn="l" defTabSz="914093" rtl="0" eaLnBrk="1" fontAlgn="auto" latinLnBrk="0" hangingPunct="1">
                <a:lnSpc>
                  <a:spcPct val="90000"/>
                </a:lnSpc>
                <a:spcBef>
                  <a:spcPct val="20000"/>
                </a:spcBef>
                <a:spcAft>
                  <a:spcPts val="0"/>
                </a:spcAft>
                <a:buClr>
                  <a:schemeClr val="tx1"/>
                </a:buClr>
                <a:buSzPct val="90000"/>
                <a:buFontTx/>
                <a:buNone/>
                <a:tabLst/>
                <a:defRPr sz="1960" kern="1200" spc="0" baseline="0">
                  <a:gradFill>
                    <a:gsLst>
                      <a:gs pos="1250">
                        <a:schemeClr val="tx1"/>
                      </a:gs>
                      <a:gs pos="100000">
                        <a:schemeClr val="tx1"/>
                      </a:gs>
                    </a:gsLst>
                    <a:lin ang="5400000" scaled="0"/>
                  </a:gradFill>
                  <a:latin typeface="+mn-lt"/>
                  <a:ea typeface="+mn-ea"/>
                  <a:cs typeface="+mn-cs"/>
                </a:defRPr>
              </a:lvl2pPr>
              <a:lvl3pPr marL="224030"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1960" kern="1200" spc="0" baseline="0">
                  <a:gradFill>
                    <a:gsLst>
                      <a:gs pos="1250">
                        <a:schemeClr val="tx1"/>
                      </a:gs>
                      <a:gs pos="100000">
                        <a:schemeClr val="tx1"/>
                      </a:gs>
                    </a:gsLst>
                    <a:lin ang="5400000" scaled="0"/>
                  </a:gradFill>
                  <a:latin typeface="+mn-lt"/>
                  <a:ea typeface="+mn-ea"/>
                  <a:cs typeface="+mn-cs"/>
                </a:defRPr>
              </a:lvl3pPr>
              <a:lvl4pPr marL="448059"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1764" kern="1200" spc="0" baseline="0">
                  <a:gradFill>
                    <a:gsLst>
                      <a:gs pos="1250">
                        <a:schemeClr val="tx1"/>
                      </a:gs>
                      <a:gs pos="100000">
                        <a:schemeClr val="tx1"/>
                      </a:gs>
                    </a:gsLst>
                    <a:lin ang="5400000" scaled="0"/>
                  </a:gradFill>
                  <a:latin typeface="+mn-lt"/>
                  <a:ea typeface="+mn-ea"/>
                  <a:cs typeface="+mn-cs"/>
                </a:defRPr>
              </a:lvl4pPr>
              <a:lvl5pPr marL="672088" marR="0" indent="0" algn="l" defTabSz="914093" rtl="0" eaLnBrk="1" fontAlgn="auto" latinLnBrk="0" hangingPunct="1">
                <a:lnSpc>
                  <a:spcPct val="90000"/>
                </a:lnSpc>
                <a:spcBef>
                  <a:spcPct val="20000"/>
                </a:spcBef>
                <a:spcAft>
                  <a:spcPts val="0"/>
                </a:spcAft>
                <a:buClr>
                  <a:schemeClr val="tx1"/>
                </a:buClr>
                <a:buSzPct val="90000"/>
                <a:buFont typeface="Arial" pitchFamily="34" charset="0"/>
                <a:buNone/>
                <a:tabLst/>
                <a:defRPr sz="1764" kern="1200" spc="0" baseline="0">
                  <a:gradFill>
                    <a:gsLst>
                      <a:gs pos="1250">
                        <a:schemeClr val="tx1"/>
                      </a:gs>
                      <a:gs pos="100000">
                        <a:schemeClr val="tx1"/>
                      </a:gs>
                    </a:gsLst>
                    <a:lin ang="5400000" scaled="0"/>
                  </a:gradFill>
                  <a:latin typeface="+mn-lt"/>
                  <a:ea typeface="+mn-ea"/>
                  <a:cs typeface="+mn-cs"/>
                </a:defRPr>
              </a:lvl5pPr>
              <a:lvl6pPr marL="251375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801"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848"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895" indent="-228523" algn="l" defTabSz="914093"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a:buClr>
                  <a:srgbClr val="505050"/>
                </a:buClr>
                <a:defRPr/>
              </a:pPr>
              <a:r>
                <a:rPr lang="en-US" sz="1800" b="1" spc="-50">
                  <a:solidFill>
                    <a:srgbClr val="163555"/>
                  </a:solidFill>
                  <a:latin typeface="Segoe UI" panose="020B0502040204020203" pitchFamily="34" charset="0"/>
                  <a:cs typeface="Segoe UI" panose="020B0502040204020203" pitchFamily="34" charset="0"/>
                </a:rPr>
                <a:t>Creation &amp; Design</a:t>
              </a:r>
            </a:p>
          </p:txBody>
        </p:sp>
        <p:pic>
          <p:nvPicPr>
            <p:cNvPr id="83" name="Picture 82"/>
            <p:cNvPicPr>
              <a:picLocks noChangeAspect="1"/>
            </p:cNvPicPr>
            <p:nvPr/>
          </p:nvPicPr>
          <p:blipFill rotWithShape="1">
            <a:blip r:embed="rId7" cstate="screen">
              <a:extLst>
                <a:ext uri="{28A0092B-C50C-407E-A947-70E740481C1C}">
                  <a14:useLocalDpi xmlns:a14="http://schemas.microsoft.com/office/drawing/2010/main"/>
                </a:ext>
              </a:extLst>
            </a:blip>
            <a:srcRect t="7992"/>
            <a:stretch/>
          </p:blipFill>
          <p:spPr>
            <a:xfrm>
              <a:off x="579612" y="2057400"/>
              <a:ext cx="1919741" cy="3029930"/>
            </a:xfrm>
            <a:prstGeom prst="rect">
              <a:avLst/>
            </a:prstGeom>
          </p:spPr>
        </p:pic>
      </p:grpSp>
      <p:sp>
        <p:nvSpPr>
          <p:cNvPr id="2" name="Title 1"/>
          <p:cNvSpPr>
            <a:spLocks noGrp="1"/>
          </p:cNvSpPr>
          <p:nvPr>
            <p:ph type="title"/>
          </p:nvPr>
        </p:nvSpPr>
        <p:spPr/>
        <p:txBody>
          <a:bodyPr/>
          <a:lstStyle/>
          <a:p>
            <a:r>
              <a:rPr lang="en-US"/>
              <a:t>The Era of Mixed Reality </a:t>
            </a:r>
          </a:p>
        </p:txBody>
      </p:sp>
    </p:spTree>
    <p:extLst>
      <p:ext uri="{BB962C8B-B14F-4D97-AF65-F5344CB8AC3E}">
        <p14:creationId xmlns:p14="http://schemas.microsoft.com/office/powerpoint/2010/main" val="60113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7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anim calcmode="lin" valueType="num">
                                      <p:cBhvr>
                                        <p:cTn id="23" dur="500" fill="hold"/>
                                        <p:tgtEl>
                                          <p:spTgt spid="6"/>
                                        </p:tgtEl>
                                        <p:attrNameLst>
                                          <p:attrName>ppt_x</p:attrName>
                                        </p:attrNameLst>
                                      </p:cBhvr>
                                      <p:tavLst>
                                        <p:tav tm="0">
                                          <p:val>
                                            <p:strVal val="#ppt_x"/>
                                          </p:val>
                                        </p:tav>
                                        <p:tav tm="100000">
                                          <p:val>
                                            <p:strVal val="#ppt_x"/>
                                          </p:val>
                                        </p:tav>
                                      </p:tavLst>
                                    </p:anim>
                                    <p:anim calcmode="lin" valueType="num">
                                      <p:cBhvr>
                                        <p:cTn id="24" dur="5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10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anim calcmode="lin" valueType="num">
                                      <p:cBhvr>
                                        <p:cTn id="28" dur="500" fill="hold"/>
                                        <p:tgtEl>
                                          <p:spTgt spid="7"/>
                                        </p:tgtEl>
                                        <p:attrNameLst>
                                          <p:attrName>ppt_x</p:attrName>
                                        </p:attrNameLst>
                                      </p:cBhvr>
                                      <p:tavLst>
                                        <p:tav tm="0">
                                          <p:val>
                                            <p:strVal val="#ppt_x"/>
                                          </p:val>
                                        </p:tav>
                                        <p:tav tm="100000">
                                          <p:val>
                                            <p:strVal val="#ppt_x"/>
                                          </p:val>
                                        </p:tav>
                                      </p:tavLst>
                                    </p:anim>
                                    <p:anim calcmode="lin" valueType="num">
                                      <p:cBhvr>
                                        <p:cTn id="29" dur="5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903310-9D61-416E-8052-3A89EE20E327}"/>
              </a:ext>
            </a:extLst>
          </p:cNvPr>
          <p:cNvSpPr>
            <a:spLocks noGrp="1"/>
          </p:cNvSpPr>
          <p:nvPr>
            <p:ph type="body" sz="quarter" idx="10"/>
          </p:nvPr>
        </p:nvSpPr>
        <p:spPr/>
        <p:txBody>
          <a:bodyPr/>
          <a:lstStyle/>
          <a:p>
            <a:r>
              <a:rPr lang="en-GB"/>
              <a:t>Export a Unity project</a:t>
            </a:r>
          </a:p>
          <a:p>
            <a:r>
              <a:rPr lang="en-GB"/>
              <a:t>Create a scene </a:t>
            </a:r>
          </a:p>
          <a:p>
            <a:r>
              <a:rPr lang="en-GB"/>
              <a:t>Add Controller support, gestures  &amp; teleporting </a:t>
            </a:r>
          </a:p>
          <a:p>
            <a:r>
              <a:rPr lang="en-GB"/>
              <a:t>Add spatial sound</a:t>
            </a:r>
          </a:p>
          <a:p>
            <a:r>
              <a:rPr lang="en-GB"/>
              <a:t>Target HoloLens and immersive headset</a:t>
            </a:r>
            <a:endParaRPr lang="en-US"/>
          </a:p>
        </p:txBody>
      </p:sp>
      <p:sp>
        <p:nvSpPr>
          <p:cNvPr id="4" name="Text Placeholder 3">
            <a:extLst>
              <a:ext uri="{FF2B5EF4-FFF2-40B4-BE49-F238E27FC236}">
                <a16:creationId xmlns:a16="http://schemas.microsoft.com/office/drawing/2014/main" id="{0D02070F-BA65-4753-AA11-E2E7BC2AB267}"/>
              </a:ext>
            </a:extLst>
          </p:cNvPr>
          <p:cNvSpPr>
            <a:spLocks noGrp="1"/>
          </p:cNvSpPr>
          <p:nvPr>
            <p:ph type="body" sz="quarter" idx="11"/>
          </p:nvPr>
        </p:nvSpPr>
        <p:spPr/>
        <p:txBody>
          <a:bodyPr/>
          <a:lstStyle/>
          <a:p>
            <a:r>
              <a:rPr lang="en-GB"/>
              <a:t>aka.ms/</a:t>
            </a:r>
            <a:r>
              <a:rPr lang="en-GB" err="1"/>
              <a:t>insiderdevtour</a:t>
            </a:r>
            <a:r>
              <a:rPr lang="en-GB"/>
              <a:t>-labs</a:t>
            </a:r>
            <a:endParaRPr lang="en-US"/>
          </a:p>
        </p:txBody>
      </p:sp>
    </p:spTree>
    <p:extLst>
      <p:ext uri="{BB962C8B-B14F-4D97-AF65-F5344CB8AC3E}">
        <p14:creationId xmlns:p14="http://schemas.microsoft.com/office/powerpoint/2010/main" val="105160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84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icrosoft_WMR_Value_Prop_Retail_woSuperHot_wESRB_Disclaimer _1080p29.97_15MB_MP4_ST_-16LKFS">
            <a:hlinkClick r:id="" action="ppaction://media"/>
            <a:extLst>
              <a:ext uri="{FF2B5EF4-FFF2-40B4-BE49-F238E27FC236}">
                <a16:creationId xmlns:a16="http://schemas.microsoft.com/office/drawing/2014/main" id="{1CA7D2A5-2319-46FD-9BC8-FC8A70D9E91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09104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40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3D11F-5627-4036-A15E-FE9C228F5B18}"/>
              </a:ext>
            </a:extLst>
          </p:cNvPr>
          <p:cNvSpPr>
            <a:spLocks noGrp="1"/>
          </p:cNvSpPr>
          <p:nvPr>
            <p:ph type="title"/>
          </p:nvPr>
        </p:nvSpPr>
        <p:spPr/>
        <p:txBody>
          <a:bodyPr/>
          <a:lstStyle/>
          <a:p>
            <a:r>
              <a:rPr lang="en-US"/>
              <a:t>Windows Mixed Reality Headsets</a:t>
            </a:r>
          </a:p>
        </p:txBody>
      </p:sp>
      <p:sp>
        <p:nvSpPr>
          <p:cNvPr id="3" name="Content Placeholder 2">
            <a:extLst>
              <a:ext uri="{FF2B5EF4-FFF2-40B4-BE49-F238E27FC236}">
                <a16:creationId xmlns:a16="http://schemas.microsoft.com/office/drawing/2014/main" id="{F332F5AD-4F35-493A-B105-C4629407D1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118440A-8CAC-4223-AA1C-D569F7AA2388}"/>
              </a:ext>
            </a:extLst>
          </p:cNvPr>
          <p:cNvPicPr>
            <a:picLocks noChangeAspect="1"/>
          </p:cNvPicPr>
          <p:nvPr/>
        </p:nvPicPr>
        <p:blipFill>
          <a:blip r:embed="rId3">
            <a:extLst/>
          </a:blip>
          <a:stretch>
            <a:fillRect/>
          </a:stretch>
        </p:blipFill>
        <p:spPr>
          <a:xfrm>
            <a:off x="347869" y="2118829"/>
            <a:ext cx="11428157" cy="2620342"/>
          </a:xfrm>
          <a:prstGeom prst="rect">
            <a:avLst/>
          </a:prstGeom>
        </p:spPr>
      </p:pic>
    </p:spTree>
    <p:extLst>
      <p:ext uri="{BB962C8B-B14F-4D97-AF65-F5344CB8AC3E}">
        <p14:creationId xmlns:p14="http://schemas.microsoft.com/office/powerpoint/2010/main" val="196277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3568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7C3F2-C14C-4ED6-9CD7-61E6E8D412D1}"/>
              </a:ext>
            </a:extLst>
          </p:cNvPr>
          <p:cNvSpPr>
            <a:spLocks noGrp="1"/>
          </p:cNvSpPr>
          <p:nvPr>
            <p:ph type="title"/>
          </p:nvPr>
        </p:nvSpPr>
        <p:spPr>
          <a:xfrm>
            <a:off x="336000" y="2895600"/>
            <a:ext cx="11520000" cy="944999"/>
          </a:xfrm>
        </p:spPr>
        <p:txBody>
          <a:bodyPr>
            <a:normAutofit/>
          </a:bodyPr>
          <a:lstStyle/>
          <a:p>
            <a:r>
              <a:rPr lang="en-US">
                <a:solidFill>
                  <a:srgbClr val="F2F2F2"/>
                </a:solidFill>
              </a:rPr>
              <a:t>Building your first Mixed Reality App</a:t>
            </a:r>
          </a:p>
        </p:txBody>
      </p:sp>
    </p:spTree>
    <p:extLst>
      <p:ext uri="{BB962C8B-B14F-4D97-AF65-F5344CB8AC3E}">
        <p14:creationId xmlns:p14="http://schemas.microsoft.com/office/powerpoint/2010/main" val="299856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D0D5-8A8E-4C40-8CFA-9878386303AA}"/>
              </a:ext>
            </a:extLst>
          </p:cNvPr>
          <p:cNvSpPr>
            <a:spLocks noGrp="1"/>
          </p:cNvSpPr>
          <p:nvPr>
            <p:ph type="title"/>
          </p:nvPr>
        </p:nvSpPr>
        <p:spPr/>
        <p:txBody>
          <a:bodyPr/>
          <a:lstStyle/>
          <a:p>
            <a:r>
              <a:rPr lang="en-US"/>
              <a:t>Software for today’s session… </a:t>
            </a:r>
          </a:p>
        </p:txBody>
      </p:sp>
      <p:pic>
        <p:nvPicPr>
          <p:cNvPr id="8" name="Content Placeholder 7">
            <a:extLst>
              <a:ext uri="{FF2B5EF4-FFF2-40B4-BE49-F238E27FC236}">
                <a16:creationId xmlns:a16="http://schemas.microsoft.com/office/drawing/2014/main" id="{0DC1C065-C1AA-4946-B646-75E0CB10D0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83993" y="2552116"/>
            <a:ext cx="2840711" cy="1029284"/>
          </a:xfrm>
        </p:spPr>
      </p:pic>
      <p:pic>
        <p:nvPicPr>
          <p:cNvPr id="10" name="Picture 9">
            <a:extLst>
              <a:ext uri="{FF2B5EF4-FFF2-40B4-BE49-F238E27FC236}">
                <a16:creationId xmlns:a16="http://schemas.microsoft.com/office/drawing/2014/main" id="{2C5CA594-BD9F-4830-8F77-6115BFACBBAE}"/>
              </a:ext>
            </a:extLst>
          </p:cNvPr>
          <p:cNvPicPr>
            <a:picLocks noChangeAspect="1"/>
          </p:cNvPicPr>
          <p:nvPr/>
        </p:nvPicPr>
        <p:blipFill rotWithShape="1">
          <a:blip r:embed="rId4">
            <a:extLst>
              <a:ext uri="{28A0092B-C50C-407E-A947-70E740481C1C}">
                <a14:useLocalDpi xmlns:a14="http://schemas.microsoft.com/office/drawing/2010/main" val="0"/>
              </a:ext>
            </a:extLst>
          </a:blip>
          <a:srcRect t="14466" b="13202"/>
          <a:stretch/>
        </p:blipFill>
        <p:spPr>
          <a:xfrm>
            <a:off x="949833" y="2876258"/>
            <a:ext cx="1714500" cy="1905000"/>
          </a:xfrm>
          <a:prstGeom prst="rect">
            <a:avLst/>
          </a:prstGeom>
        </p:spPr>
      </p:pic>
      <p:pic>
        <p:nvPicPr>
          <p:cNvPr id="12" name="Picture 11">
            <a:extLst>
              <a:ext uri="{FF2B5EF4-FFF2-40B4-BE49-F238E27FC236}">
                <a16:creationId xmlns:a16="http://schemas.microsoft.com/office/drawing/2014/main" id="{BD91370E-87E7-41B0-AF4B-BCB6048AB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9445" y="4191000"/>
            <a:ext cx="2913419" cy="1447800"/>
          </a:xfrm>
          <a:prstGeom prst="rect">
            <a:avLst/>
          </a:prstGeom>
        </p:spPr>
      </p:pic>
      <p:pic>
        <p:nvPicPr>
          <p:cNvPr id="13" name="Picture 12">
            <a:extLst>
              <a:ext uri="{FF2B5EF4-FFF2-40B4-BE49-F238E27FC236}">
                <a16:creationId xmlns:a16="http://schemas.microsoft.com/office/drawing/2014/main" id="{B6E6890D-7BBE-46F2-B0CF-73461CE218B0}"/>
              </a:ext>
            </a:extLst>
          </p:cNvPr>
          <p:cNvPicPr>
            <a:picLocks noChangeAspect="1"/>
          </p:cNvPicPr>
          <p:nvPr/>
        </p:nvPicPr>
        <p:blipFill>
          <a:blip r:embed="rId6"/>
          <a:stretch>
            <a:fillRect/>
          </a:stretch>
        </p:blipFill>
        <p:spPr>
          <a:xfrm>
            <a:off x="9003362" y="3146530"/>
            <a:ext cx="2997745" cy="1364456"/>
          </a:xfrm>
          <a:prstGeom prst="rect">
            <a:avLst/>
          </a:prstGeom>
        </p:spPr>
      </p:pic>
      <p:sp>
        <p:nvSpPr>
          <p:cNvPr id="4" name="Cross 3">
            <a:extLst>
              <a:ext uri="{FF2B5EF4-FFF2-40B4-BE49-F238E27FC236}">
                <a16:creationId xmlns:a16="http://schemas.microsoft.com/office/drawing/2014/main" id="{BEAACB9A-8987-41E9-B440-690FD7689D7E}"/>
              </a:ext>
            </a:extLst>
          </p:cNvPr>
          <p:cNvSpPr/>
          <p:nvPr/>
        </p:nvSpPr>
        <p:spPr>
          <a:xfrm>
            <a:off x="3156333" y="3356259"/>
            <a:ext cx="944999" cy="944999"/>
          </a:xfrm>
          <a:prstGeom prst="plus">
            <a:avLst>
              <a:gd name="adj" fmla="val 38638"/>
            </a:avLst>
          </a:prstGeom>
          <a:solidFill>
            <a:srgbClr val="235689"/>
          </a:solidFill>
          <a:ln>
            <a:solidFill>
              <a:schemeClr val="bg1">
                <a:lumMod val="9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Cross 8">
            <a:extLst>
              <a:ext uri="{FF2B5EF4-FFF2-40B4-BE49-F238E27FC236}">
                <a16:creationId xmlns:a16="http://schemas.microsoft.com/office/drawing/2014/main" id="{44C4AB21-C072-442C-A6AC-A0BFE1E91581}"/>
              </a:ext>
            </a:extLst>
          </p:cNvPr>
          <p:cNvSpPr/>
          <p:nvPr/>
        </p:nvSpPr>
        <p:spPr>
          <a:xfrm>
            <a:off x="7691556" y="3356259"/>
            <a:ext cx="944999" cy="944999"/>
          </a:xfrm>
          <a:prstGeom prst="plus">
            <a:avLst>
              <a:gd name="adj" fmla="val 38638"/>
            </a:avLst>
          </a:prstGeom>
          <a:solidFill>
            <a:srgbClr val="235689"/>
          </a:solidFill>
          <a:ln>
            <a:solidFill>
              <a:schemeClr val="bg1">
                <a:lumMod val="9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154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5066-9CA7-465F-BC69-3C3109F38121}"/>
              </a:ext>
            </a:extLst>
          </p:cNvPr>
          <p:cNvSpPr>
            <a:spLocks noGrp="1"/>
          </p:cNvSpPr>
          <p:nvPr>
            <p:ph type="title"/>
          </p:nvPr>
        </p:nvSpPr>
        <p:spPr>
          <a:xfrm>
            <a:off x="301494" y="381000"/>
            <a:ext cx="6174202" cy="499841"/>
          </a:xfrm>
        </p:spPr>
        <p:txBody>
          <a:bodyPr>
            <a:normAutofit fontScale="90000"/>
          </a:bodyPr>
          <a:lstStyle/>
          <a:p>
            <a:r>
              <a:rPr lang="en-US"/>
              <a:t>Emulators</a:t>
            </a:r>
          </a:p>
        </p:txBody>
      </p:sp>
      <p:pic>
        <p:nvPicPr>
          <p:cNvPr id="5" name="Content Placeholder 4" descr="A screenshot of a computer&#10;&#10;Description generated with very high confidence">
            <a:extLst>
              <a:ext uri="{FF2B5EF4-FFF2-40B4-BE49-F238E27FC236}">
                <a16:creationId xmlns:a16="http://schemas.microsoft.com/office/drawing/2014/main" id="{B3C5285F-65C0-4F0B-ACF5-FECB7DC66EF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3478" y="2018180"/>
            <a:ext cx="5548631" cy="3302000"/>
          </a:xfrm>
        </p:spPr>
      </p:pic>
      <p:pic>
        <p:nvPicPr>
          <p:cNvPr id="2050" name="Picture 2" descr="HoloLens emulator main window">
            <a:extLst>
              <a:ext uri="{FF2B5EF4-FFF2-40B4-BE49-F238E27FC236}">
                <a16:creationId xmlns:a16="http://schemas.microsoft.com/office/drawing/2014/main" id="{A4979EFD-A15B-46DE-A2D9-E87A4D9E2C1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9400" y="2018180"/>
            <a:ext cx="5459129" cy="3392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88851AD-0287-4099-8254-BF5482B39A78}"/>
              </a:ext>
            </a:extLst>
          </p:cNvPr>
          <p:cNvSpPr txBox="1"/>
          <p:nvPr/>
        </p:nvSpPr>
        <p:spPr>
          <a:xfrm>
            <a:off x="1524000" y="5638800"/>
            <a:ext cx="3199402" cy="369332"/>
          </a:xfrm>
          <a:prstGeom prst="rect">
            <a:avLst/>
          </a:prstGeom>
          <a:noFill/>
        </p:spPr>
        <p:txBody>
          <a:bodyPr wrap="none" rtlCol="0">
            <a:spAutoFit/>
          </a:bodyPr>
          <a:lstStyle/>
          <a:p>
            <a:r>
              <a:rPr lang="en-US">
                <a:solidFill>
                  <a:srgbClr val="235689"/>
                </a:solidFill>
              </a:rPr>
              <a:t>Windows Mixed Reality Portal</a:t>
            </a:r>
          </a:p>
        </p:txBody>
      </p:sp>
      <p:sp>
        <p:nvSpPr>
          <p:cNvPr id="9" name="TextBox 8">
            <a:extLst>
              <a:ext uri="{FF2B5EF4-FFF2-40B4-BE49-F238E27FC236}">
                <a16:creationId xmlns:a16="http://schemas.microsoft.com/office/drawing/2014/main" id="{EF8C9183-4923-4708-9B9F-BBEB66BE6BBF}"/>
              </a:ext>
            </a:extLst>
          </p:cNvPr>
          <p:cNvSpPr txBox="1"/>
          <p:nvPr/>
        </p:nvSpPr>
        <p:spPr>
          <a:xfrm>
            <a:off x="8333779" y="5666117"/>
            <a:ext cx="2050369" cy="369332"/>
          </a:xfrm>
          <a:prstGeom prst="rect">
            <a:avLst/>
          </a:prstGeom>
          <a:noFill/>
        </p:spPr>
        <p:txBody>
          <a:bodyPr wrap="none" rtlCol="0">
            <a:spAutoFit/>
          </a:bodyPr>
          <a:lstStyle/>
          <a:p>
            <a:r>
              <a:rPr lang="en-US">
                <a:solidFill>
                  <a:srgbClr val="235689"/>
                </a:solidFill>
              </a:rPr>
              <a:t>Hololens Emulator</a:t>
            </a:r>
          </a:p>
        </p:txBody>
      </p:sp>
      <p:sp>
        <p:nvSpPr>
          <p:cNvPr id="7" name="TextBox 6">
            <a:extLst>
              <a:ext uri="{FF2B5EF4-FFF2-40B4-BE49-F238E27FC236}">
                <a16:creationId xmlns:a16="http://schemas.microsoft.com/office/drawing/2014/main" id="{C5EAC8E5-E2D3-469C-B506-8ACA7846D7C4}"/>
              </a:ext>
            </a:extLst>
          </p:cNvPr>
          <p:cNvSpPr txBox="1"/>
          <p:nvPr/>
        </p:nvSpPr>
        <p:spPr>
          <a:xfrm>
            <a:off x="1524000" y="6440266"/>
            <a:ext cx="9067800" cy="369332"/>
          </a:xfrm>
          <a:prstGeom prst="rect">
            <a:avLst/>
          </a:prstGeom>
          <a:noFill/>
        </p:spPr>
        <p:txBody>
          <a:bodyPr wrap="square" rtlCol="0">
            <a:spAutoFit/>
          </a:bodyPr>
          <a:lstStyle/>
          <a:p>
            <a:r>
              <a:rPr lang="en-US">
                <a:solidFill>
                  <a:srgbClr val="235689"/>
                </a:solidFill>
                <a:hlinkClick r:id="rId5"/>
              </a:rPr>
              <a:t>https://aka.ms/iwantmr</a:t>
            </a:r>
            <a:r>
              <a:rPr lang="en-US">
                <a:solidFill>
                  <a:srgbClr val="235689"/>
                </a:solidFill>
              </a:rPr>
              <a:t> to nominate an idea/app to port and get an immersive headset </a:t>
            </a:r>
          </a:p>
        </p:txBody>
      </p:sp>
    </p:spTree>
    <p:extLst>
      <p:ext uri="{BB962C8B-B14F-4D97-AF65-F5344CB8AC3E}">
        <p14:creationId xmlns:p14="http://schemas.microsoft.com/office/powerpoint/2010/main" val="413276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blocks... </a:t>
            </a:r>
          </a:p>
        </p:txBody>
      </p:sp>
      <p:grpSp>
        <p:nvGrpSpPr>
          <p:cNvPr id="36" name="Group 35">
            <a:extLst>
              <a:ext uri="{FF2B5EF4-FFF2-40B4-BE49-F238E27FC236}">
                <a16:creationId xmlns:a16="http://schemas.microsoft.com/office/drawing/2014/main" id="{79DF81F5-F3EB-4E8F-8AD6-CC246E57AED3}"/>
              </a:ext>
            </a:extLst>
          </p:cNvPr>
          <p:cNvGrpSpPr/>
          <p:nvPr/>
        </p:nvGrpSpPr>
        <p:grpSpPr>
          <a:xfrm>
            <a:off x="3366600" y="3962398"/>
            <a:ext cx="8305800" cy="1828801"/>
            <a:chOff x="1905000" y="3733800"/>
            <a:chExt cx="8305800" cy="1828801"/>
          </a:xfrm>
        </p:grpSpPr>
        <p:grpSp>
          <p:nvGrpSpPr>
            <p:cNvPr id="33" name="Group 32">
              <a:extLst>
                <a:ext uri="{FF2B5EF4-FFF2-40B4-BE49-F238E27FC236}">
                  <a16:creationId xmlns:a16="http://schemas.microsoft.com/office/drawing/2014/main" id="{054F8D81-D1BD-496A-9C2F-06423A636C88}"/>
                </a:ext>
              </a:extLst>
            </p:cNvPr>
            <p:cNvGrpSpPr/>
            <p:nvPr/>
          </p:nvGrpSpPr>
          <p:grpSpPr>
            <a:xfrm>
              <a:off x="7696200" y="3733800"/>
              <a:ext cx="2514600" cy="1828800"/>
              <a:chOff x="7315200" y="4343400"/>
              <a:chExt cx="2514600" cy="1828800"/>
            </a:xfrm>
          </p:grpSpPr>
          <p:sp>
            <p:nvSpPr>
              <p:cNvPr id="6" name="Rectangle 5"/>
              <p:cNvSpPr/>
              <p:nvPr/>
            </p:nvSpPr>
            <p:spPr bwMode="auto">
              <a:xfrm>
                <a:off x="7315200" y="4343400"/>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Spatial sound</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b="3234"/>
              <a:stretch/>
            </p:blipFill>
            <p:spPr>
              <a:xfrm>
                <a:off x="7315200" y="4800599"/>
                <a:ext cx="2514600" cy="1371601"/>
              </a:xfrm>
              <a:prstGeom prst="rect">
                <a:avLst/>
              </a:prstGeom>
            </p:spPr>
          </p:pic>
        </p:grpSp>
        <p:grpSp>
          <p:nvGrpSpPr>
            <p:cNvPr id="34" name="Group 33">
              <a:extLst>
                <a:ext uri="{FF2B5EF4-FFF2-40B4-BE49-F238E27FC236}">
                  <a16:creationId xmlns:a16="http://schemas.microsoft.com/office/drawing/2014/main" id="{995DAFCE-A45E-44AD-A8C0-2B6CE77229C8}"/>
                </a:ext>
              </a:extLst>
            </p:cNvPr>
            <p:cNvGrpSpPr/>
            <p:nvPr/>
          </p:nvGrpSpPr>
          <p:grpSpPr>
            <a:xfrm>
              <a:off x="1905000" y="3733800"/>
              <a:ext cx="2514600" cy="1828801"/>
              <a:chOff x="1752600" y="4343400"/>
              <a:chExt cx="2514600" cy="1828801"/>
            </a:xfrm>
          </p:grpSpPr>
          <p:pic>
            <p:nvPicPr>
              <p:cNvPr id="13" name="Picture 12"/>
              <p:cNvPicPr>
                <a:picLocks noChangeAspect="1"/>
              </p:cNvPicPr>
              <p:nvPr/>
            </p:nvPicPr>
            <p:blipFill rotWithShape="1">
              <a:blip r:embed="rId4" cstate="print">
                <a:extLst>
                  <a:ext uri="{28A0092B-C50C-407E-A947-70E740481C1C}">
                    <a14:useLocalDpi xmlns:a14="http://schemas.microsoft.com/office/drawing/2010/main" val="0"/>
                  </a:ext>
                </a:extLst>
              </a:blip>
              <a:srcRect r="21353" b="8484"/>
              <a:stretch/>
            </p:blipFill>
            <p:spPr>
              <a:xfrm>
                <a:off x="1752600" y="4800601"/>
                <a:ext cx="2514600" cy="1371600"/>
              </a:xfrm>
              <a:prstGeom prst="rect">
                <a:avLst/>
              </a:prstGeom>
            </p:spPr>
          </p:pic>
          <p:sp>
            <p:nvSpPr>
              <p:cNvPr id="14" name="Rectangle 13"/>
              <p:cNvSpPr/>
              <p:nvPr/>
            </p:nvSpPr>
            <p:spPr bwMode="auto">
              <a:xfrm>
                <a:off x="1752600" y="4343400"/>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Spatial mapping</a:t>
                </a:r>
              </a:p>
            </p:txBody>
          </p:sp>
        </p:grpSp>
      </p:grpSp>
      <p:grpSp>
        <p:nvGrpSpPr>
          <p:cNvPr id="28" name="Group 27">
            <a:extLst>
              <a:ext uri="{FF2B5EF4-FFF2-40B4-BE49-F238E27FC236}">
                <a16:creationId xmlns:a16="http://schemas.microsoft.com/office/drawing/2014/main" id="{08C55AAD-13A9-409D-AEBC-C23B4DC3D068}"/>
              </a:ext>
            </a:extLst>
          </p:cNvPr>
          <p:cNvGrpSpPr/>
          <p:nvPr/>
        </p:nvGrpSpPr>
        <p:grpSpPr>
          <a:xfrm>
            <a:off x="3366600" y="1722684"/>
            <a:ext cx="2514600" cy="1828800"/>
            <a:chOff x="3581400" y="1400420"/>
            <a:chExt cx="2514600" cy="1828800"/>
          </a:xfrm>
        </p:grpSpPr>
        <p:sp>
          <p:nvSpPr>
            <p:cNvPr id="25" name="Rectangle 24">
              <a:extLst>
                <a:ext uri="{FF2B5EF4-FFF2-40B4-BE49-F238E27FC236}">
                  <a16:creationId xmlns:a16="http://schemas.microsoft.com/office/drawing/2014/main" id="{157AF77C-4F83-40E3-BD6E-74B9BF03AE0C}"/>
                </a:ext>
              </a:extLst>
            </p:cNvPr>
            <p:cNvSpPr/>
            <p:nvPr/>
          </p:nvSpPr>
          <p:spPr>
            <a:xfrm>
              <a:off x="3581400" y="1857620"/>
              <a:ext cx="2514600" cy="1371600"/>
            </a:xfrm>
            <a:prstGeom prst="rect">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bwMode="auto">
            <a:xfrm>
              <a:off x="3581400" y="1400420"/>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Gaze</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4131" y="1857620"/>
              <a:ext cx="1609139" cy="1371600"/>
            </a:xfrm>
            <a:prstGeom prst="rect">
              <a:avLst/>
            </a:prstGeom>
          </p:spPr>
        </p:pic>
      </p:grpSp>
      <p:grpSp>
        <p:nvGrpSpPr>
          <p:cNvPr id="29" name="Group 28">
            <a:extLst>
              <a:ext uri="{FF2B5EF4-FFF2-40B4-BE49-F238E27FC236}">
                <a16:creationId xmlns:a16="http://schemas.microsoft.com/office/drawing/2014/main" id="{7736570B-3CFA-4E73-B2FC-2E83593CB0E0}"/>
              </a:ext>
            </a:extLst>
          </p:cNvPr>
          <p:cNvGrpSpPr/>
          <p:nvPr/>
        </p:nvGrpSpPr>
        <p:grpSpPr>
          <a:xfrm>
            <a:off x="471000" y="3962397"/>
            <a:ext cx="2514600" cy="1828801"/>
            <a:chOff x="533400" y="3610216"/>
            <a:chExt cx="2514600" cy="1828801"/>
          </a:xfrm>
        </p:grpSpPr>
        <p:sp>
          <p:nvSpPr>
            <p:cNvPr id="26" name="Rectangle 25">
              <a:extLst>
                <a:ext uri="{FF2B5EF4-FFF2-40B4-BE49-F238E27FC236}">
                  <a16:creationId xmlns:a16="http://schemas.microsoft.com/office/drawing/2014/main" id="{C1299C86-F784-4585-8FB0-A0EA33F0BA95}"/>
                </a:ext>
              </a:extLst>
            </p:cNvPr>
            <p:cNvSpPr/>
            <p:nvPr/>
          </p:nvSpPr>
          <p:spPr>
            <a:xfrm>
              <a:off x="533400" y="4067416"/>
              <a:ext cx="2514600" cy="1371600"/>
            </a:xfrm>
            <a:prstGeom prst="rect">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bwMode="auto">
            <a:xfrm>
              <a:off x="533400" y="3610216"/>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Gesture</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6131" y="4067417"/>
              <a:ext cx="1609139" cy="1371600"/>
            </a:xfrm>
            <a:prstGeom prst="rect">
              <a:avLst/>
            </a:prstGeom>
          </p:spPr>
        </p:pic>
      </p:grpSp>
      <p:grpSp>
        <p:nvGrpSpPr>
          <p:cNvPr id="30" name="Group 29">
            <a:extLst>
              <a:ext uri="{FF2B5EF4-FFF2-40B4-BE49-F238E27FC236}">
                <a16:creationId xmlns:a16="http://schemas.microsoft.com/office/drawing/2014/main" id="{3A402471-B0B3-41B1-AD61-EBF16E6150A4}"/>
              </a:ext>
            </a:extLst>
          </p:cNvPr>
          <p:cNvGrpSpPr/>
          <p:nvPr/>
        </p:nvGrpSpPr>
        <p:grpSpPr>
          <a:xfrm>
            <a:off x="6262200" y="3962398"/>
            <a:ext cx="2514600" cy="1828801"/>
            <a:chOff x="6172200" y="1371600"/>
            <a:chExt cx="2514600" cy="1828801"/>
          </a:xfrm>
        </p:grpSpPr>
        <p:sp>
          <p:nvSpPr>
            <p:cNvPr id="27" name="Rectangle 26">
              <a:extLst>
                <a:ext uri="{FF2B5EF4-FFF2-40B4-BE49-F238E27FC236}">
                  <a16:creationId xmlns:a16="http://schemas.microsoft.com/office/drawing/2014/main" id="{4FA6AC75-7AAB-4FBA-94AE-A699402228CD}"/>
                </a:ext>
              </a:extLst>
            </p:cNvPr>
            <p:cNvSpPr/>
            <p:nvPr/>
          </p:nvSpPr>
          <p:spPr>
            <a:xfrm>
              <a:off x="6172200" y="1828800"/>
              <a:ext cx="2514600" cy="1371600"/>
            </a:xfrm>
            <a:prstGeom prst="rect">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bwMode="auto">
            <a:xfrm>
              <a:off x="6172200" y="1371600"/>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Voice com</a:t>
              </a:r>
              <a:r>
                <a:rPr lang="en-US" sz="1799" b="1">
                  <a:solidFill>
                    <a:srgbClr val="F2F2F2"/>
                  </a:solidFill>
                  <a:latin typeface="+mj-lt"/>
                </a:rPr>
                <a:t>mands</a:t>
              </a:r>
              <a:endParaRPr lang="en-US" sz="1799" b="1">
                <a:solidFill>
                  <a:srgbClr val="F2F2F2"/>
                </a:solidFill>
                <a:latin typeface="+mj-lt"/>
                <a:ea typeface="Segoe UI" pitchFamily="34" charset="0"/>
                <a:cs typeface="Segoe UI" pitchFamily="34" charset="0"/>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24931" y="1828801"/>
              <a:ext cx="1609139" cy="1371600"/>
            </a:xfrm>
            <a:prstGeom prst="rect">
              <a:avLst/>
            </a:prstGeom>
          </p:spPr>
        </p:pic>
      </p:grpSp>
      <p:grpSp>
        <p:nvGrpSpPr>
          <p:cNvPr id="31" name="Group 30">
            <a:extLst>
              <a:ext uri="{FF2B5EF4-FFF2-40B4-BE49-F238E27FC236}">
                <a16:creationId xmlns:a16="http://schemas.microsoft.com/office/drawing/2014/main" id="{EC7053B6-268D-41B2-BE1F-028C32274E13}"/>
              </a:ext>
            </a:extLst>
          </p:cNvPr>
          <p:cNvGrpSpPr/>
          <p:nvPr/>
        </p:nvGrpSpPr>
        <p:grpSpPr>
          <a:xfrm>
            <a:off x="6262200" y="1722684"/>
            <a:ext cx="2514600" cy="1828802"/>
            <a:chOff x="6019800" y="1370502"/>
            <a:chExt cx="2514600" cy="1828802"/>
          </a:xfrm>
        </p:grpSpPr>
        <p:pic>
          <p:nvPicPr>
            <p:cNvPr id="24" name="Picture 23">
              <a:extLst>
                <a:ext uri="{FF2B5EF4-FFF2-40B4-BE49-F238E27FC236}">
                  <a16:creationId xmlns:a16="http://schemas.microsoft.com/office/drawing/2014/main" id="{91A253B5-F30E-4953-BBB3-B238EC644A0C}"/>
                </a:ext>
              </a:extLst>
            </p:cNvPr>
            <p:cNvPicPr>
              <a:picLocks noChangeAspect="1"/>
            </p:cNvPicPr>
            <p:nvPr/>
          </p:nvPicPr>
          <p:blipFill rotWithShape="1">
            <a:blip r:embed="rId8"/>
            <a:srcRect t="-2904" b="41940"/>
            <a:stretch/>
          </p:blipFill>
          <p:spPr>
            <a:xfrm>
              <a:off x="6019800" y="1599104"/>
              <a:ext cx="2514600" cy="1600200"/>
            </a:xfrm>
            <a:prstGeom prst="rect">
              <a:avLst/>
            </a:prstGeom>
          </p:spPr>
        </p:pic>
        <p:sp>
          <p:nvSpPr>
            <p:cNvPr id="22" name="Rectangle 21">
              <a:extLst>
                <a:ext uri="{FF2B5EF4-FFF2-40B4-BE49-F238E27FC236}">
                  <a16:creationId xmlns:a16="http://schemas.microsoft.com/office/drawing/2014/main" id="{85082664-89C6-4E00-A482-FE2BB99EF509}"/>
                </a:ext>
              </a:extLst>
            </p:cNvPr>
            <p:cNvSpPr/>
            <p:nvPr/>
          </p:nvSpPr>
          <p:spPr bwMode="auto">
            <a:xfrm>
              <a:off x="6019800" y="1370502"/>
              <a:ext cx="2514600" cy="458297"/>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Controllers</a:t>
              </a:r>
            </a:p>
          </p:txBody>
        </p:sp>
      </p:grpSp>
      <p:sp>
        <p:nvSpPr>
          <p:cNvPr id="35" name="Rectangle 34">
            <a:extLst>
              <a:ext uri="{FF2B5EF4-FFF2-40B4-BE49-F238E27FC236}">
                <a16:creationId xmlns:a16="http://schemas.microsoft.com/office/drawing/2014/main" id="{5B9358B2-7E4E-4BD2-9411-73DF0339D8B7}"/>
              </a:ext>
            </a:extLst>
          </p:cNvPr>
          <p:cNvSpPr/>
          <p:nvPr/>
        </p:nvSpPr>
        <p:spPr bwMode="auto">
          <a:xfrm>
            <a:off x="471000" y="1722684"/>
            <a:ext cx="2514600" cy="4572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825" fontAlgn="base">
              <a:spcBef>
                <a:spcPct val="0"/>
              </a:spcBef>
              <a:spcAft>
                <a:spcPct val="0"/>
              </a:spcAft>
            </a:pPr>
            <a:r>
              <a:rPr lang="en-US" sz="1799" b="1">
                <a:solidFill>
                  <a:srgbClr val="F2F2F2"/>
                </a:solidFill>
                <a:latin typeface="+mj-lt"/>
                <a:ea typeface="Segoe UI" pitchFamily="34" charset="0"/>
                <a:cs typeface="Segoe UI" pitchFamily="34" charset="0"/>
              </a:rPr>
              <a:t>World coordinates</a:t>
            </a:r>
          </a:p>
        </p:txBody>
      </p:sp>
      <p:pic>
        <p:nvPicPr>
          <p:cNvPr id="38" name="Picture 37">
            <a:extLst>
              <a:ext uri="{FF2B5EF4-FFF2-40B4-BE49-F238E27FC236}">
                <a16:creationId xmlns:a16="http://schemas.microsoft.com/office/drawing/2014/main" id="{E8F3BED8-249B-48D7-ACCD-8739C3649AF1}"/>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b="6994"/>
          <a:stretch/>
        </p:blipFill>
        <p:spPr>
          <a:xfrm>
            <a:off x="471000" y="2179884"/>
            <a:ext cx="2514600" cy="1371600"/>
          </a:xfrm>
          <a:prstGeom prst="rect">
            <a:avLst/>
          </a:prstGeom>
        </p:spPr>
      </p:pic>
    </p:spTree>
    <p:extLst>
      <p:ext uri="{BB962C8B-B14F-4D97-AF65-F5344CB8AC3E}">
        <p14:creationId xmlns:p14="http://schemas.microsoft.com/office/powerpoint/2010/main" val="414761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000" y="324001"/>
            <a:ext cx="5760000" cy="1352399"/>
          </a:xfrm>
        </p:spPr>
        <p:txBody>
          <a:bodyPr>
            <a:normAutofit/>
          </a:bodyPr>
          <a:lstStyle/>
          <a:p>
            <a:r>
              <a:rPr lang="en-US"/>
              <a:t>3D and Spatial Coordinates</a:t>
            </a:r>
          </a:p>
        </p:txBody>
      </p:sp>
      <p:sp>
        <p:nvSpPr>
          <p:cNvPr id="15" name="Content Placeholder 14">
            <a:extLst>
              <a:ext uri="{FF2B5EF4-FFF2-40B4-BE49-F238E27FC236}">
                <a16:creationId xmlns:a16="http://schemas.microsoft.com/office/drawing/2014/main" id="{E097D7E3-055F-4FBD-AC3B-EF1139A1E8D0}"/>
              </a:ext>
            </a:extLst>
          </p:cNvPr>
          <p:cNvSpPr>
            <a:spLocks noGrp="1"/>
          </p:cNvSpPr>
          <p:nvPr>
            <p:ph sz="half" idx="1"/>
          </p:nvPr>
        </p:nvSpPr>
        <p:spPr>
          <a:xfrm>
            <a:off x="336000" y="2362200"/>
            <a:ext cx="5625000" cy="4216800"/>
          </a:xfrm>
        </p:spPr>
        <p:txBody>
          <a:bodyPr>
            <a:normAutofit/>
          </a:bodyPr>
          <a:lstStyle/>
          <a:p>
            <a:r>
              <a:rPr lang="en-US" sz="2400">
                <a:solidFill>
                  <a:srgbClr val="505050">
                    <a:alpha val="99000"/>
                  </a:srgbClr>
                </a:solidFill>
              </a:rPr>
              <a:t>Precisely positioning and orienting the user in the right place, relative to the other objects elements within the scene. </a:t>
            </a:r>
          </a:p>
          <a:p>
            <a:endParaRPr lang="en-US" sz="2400"/>
          </a:p>
        </p:txBody>
      </p:sp>
      <p:sp>
        <p:nvSpPr>
          <p:cNvPr id="6" name="Rectangle 5"/>
          <p:cNvSpPr/>
          <p:nvPr/>
        </p:nvSpPr>
        <p:spPr>
          <a:xfrm>
            <a:off x="431294" y="1624267"/>
            <a:ext cx="5950313" cy="3136392"/>
          </a:xfrm>
          <a:prstGeom prst="rect">
            <a:avLst/>
          </a:prstGeom>
          <a:noFill/>
        </p:spPr>
        <p:txBody>
          <a:bodyPr vert="horz" wrap="square" lIns="0" tIns="45720" rIns="0" bIns="45720" rtlCol="0" anchor="ctr">
            <a:noAutofit/>
          </a:bodyPr>
          <a:lstStyle/>
          <a:p>
            <a:pPr>
              <a:lnSpc>
                <a:spcPct val="150000"/>
              </a:lnSpc>
              <a:spcAft>
                <a:spcPts val="600"/>
              </a:spcAft>
              <a:buSzPct val="90000"/>
            </a:pPr>
            <a:endParaRPr lang="en-US" sz="2800">
              <a:solidFill>
                <a:srgbClr val="505050">
                  <a:alpha val="99000"/>
                </a:srgbClr>
              </a:solidFill>
            </a:endParaRPr>
          </a:p>
        </p:txBody>
      </p:sp>
      <p:sp>
        <p:nvSpPr>
          <p:cNvPr id="29" name="Rectangle 28">
            <a:extLst>
              <a:ext uri="{FF2B5EF4-FFF2-40B4-BE49-F238E27FC236}">
                <a16:creationId xmlns:a16="http://schemas.microsoft.com/office/drawing/2014/main" id="{4BB0D170-A5DC-4395-B092-BDFD4CDA60AE}"/>
              </a:ext>
            </a:extLst>
          </p:cNvPr>
          <p:cNvSpPr/>
          <p:nvPr/>
        </p:nvSpPr>
        <p:spPr>
          <a:xfrm>
            <a:off x="6096000" y="0"/>
            <a:ext cx="6096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ube 29">
            <a:extLst>
              <a:ext uri="{FF2B5EF4-FFF2-40B4-BE49-F238E27FC236}">
                <a16:creationId xmlns:a16="http://schemas.microsoft.com/office/drawing/2014/main" id="{99616BFE-0ECF-4696-89CE-B0CA908A5FBD}"/>
              </a:ext>
            </a:extLst>
          </p:cNvPr>
          <p:cNvSpPr/>
          <p:nvPr/>
        </p:nvSpPr>
        <p:spPr>
          <a:xfrm>
            <a:off x="8217776" y="3243755"/>
            <a:ext cx="1111469" cy="1111469"/>
          </a:xfrm>
          <a:prstGeom prst="cube">
            <a:avLst>
              <a:gd name="adj" fmla="val 34040"/>
            </a:avLst>
          </a:prstGeom>
          <a:noFill/>
          <a:ln w="57150" cap="rnd">
            <a:solidFill>
              <a:schemeClr val="bg1">
                <a:lumMod val="9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22F8D9AD-4385-4A9E-867D-D303F9786CA5}"/>
              </a:ext>
            </a:extLst>
          </p:cNvPr>
          <p:cNvCxnSpPr>
            <a:cxnSpLocks/>
          </p:cNvCxnSpPr>
          <p:nvPr/>
        </p:nvCxnSpPr>
        <p:spPr>
          <a:xfrm flipV="1">
            <a:off x="8588266" y="1638300"/>
            <a:ext cx="0" cy="1605455"/>
          </a:xfrm>
          <a:prstGeom prst="straightConnector1">
            <a:avLst/>
          </a:prstGeom>
          <a:ln w="57150" cap="rnd">
            <a:solidFill>
              <a:srgbClr val="F2F2F2"/>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1C6585A-55B7-45A0-A62C-674718F45C01}"/>
              </a:ext>
            </a:extLst>
          </p:cNvPr>
          <p:cNvCxnSpPr>
            <a:cxnSpLocks/>
          </p:cNvCxnSpPr>
          <p:nvPr/>
        </p:nvCxnSpPr>
        <p:spPr>
          <a:xfrm>
            <a:off x="9329245" y="3984734"/>
            <a:ext cx="1605455" cy="0"/>
          </a:xfrm>
          <a:prstGeom prst="straightConnector1">
            <a:avLst/>
          </a:prstGeom>
          <a:ln w="57150" cap="rnd">
            <a:solidFill>
              <a:srgbClr val="F2F2F2"/>
            </a:solidFill>
            <a:round/>
            <a:tailEnd type="arrow" w="lg"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8FDB652-C7D7-4422-BC23-F24B9B6AF704}"/>
              </a:ext>
            </a:extLst>
          </p:cNvPr>
          <p:cNvCxnSpPr>
            <a:cxnSpLocks/>
          </p:cNvCxnSpPr>
          <p:nvPr/>
        </p:nvCxnSpPr>
        <p:spPr>
          <a:xfrm flipH="1">
            <a:off x="7353300" y="4355224"/>
            <a:ext cx="864476" cy="864476"/>
          </a:xfrm>
          <a:prstGeom prst="straightConnector1">
            <a:avLst/>
          </a:prstGeom>
          <a:ln w="57150" cap="rnd">
            <a:solidFill>
              <a:srgbClr val="F2F2F2"/>
            </a:solidFill>
            <a:roun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99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8"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22" presetClass="entr" presetSubtype="2"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D170F48843B4469F4EBAA4989DCF06" ma:contentTypeVersion="10" ma:contentTypeDescription="Create a new document." ma:contentTypeScope="" ma:versionID="2f20f3d5ba0571e0196a57dbb2f3494b">
  <xsd:schema xmlns:xsd="http://www.w3.org/2001/XMLSchema" xmlns:xs="http://www.w3.org/2001/XMLSchema" xmlns:p="http://schemas.microsoft.com/office/2006/metadata/properties" xmlns:ns2="f6ecbb66-529e-4d85-a914-95a490d96b29" xmlns:ns3="c572443e-d5c7-4467-9262-fe356aab5cd9" targetNamespace="http://schemas.microsoft.com/office/2006/metadata/properties" ma:root="true" ma:fieldsID="64b42ee6732b56317aac76118bc80c77" ns2:_="" ns3:_="">
    <xsd:import namespace="f6ecbb66-529e-4d85-a914-95a490d96b29"/>
    <xsd:import namespace="c572443e-d5c7-4467-9262-fe356aab5c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cbb66-529e-4d85-a914-95a490d96b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72443e-d5c7-4467-9262-fe356aab5cd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E85A00-B325-4B15-ACFC-DA08141D69E3}">
  <ds:schemaRefs>
    <ds:schemaRef ds:uri="c572443e-d5c7-4467-9262-fe356aab5cd9"/>
    <ds:schemaRef ds:uri="f6ecbb66-529e-4d85-a914-95a490d96b2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3BB3965-280B-49D7-AC99-7866BFFFF2DF}">
  <ds:schemaRefs>
    <ds:schemaRef ds:uri="http://schemas.microsoft.com/sharepoint/v3/contenttype/forms"/>
  </ds:schemaRefs>
</ds:datastoreItem>
</file>

<file path=customXml/itemProps3.xml><?xml version="1.0" encoding="utf-8"?>
<ds:datastoreItem xmlns:ds="http://schemas.openxmlformats.org/officeDocument/2006/customXml" ds:itemID="{87A98A17-1F77-41F2-830B-66EC44697005}">
  <ds:schemaRefs>
    <ds:schemaRef ds:uri="c572443e-d5c7-4467-9262-fe356aab5cd9"/>
    <ds:schemaRef ds:uri="f6ecbb66-529e-4d85-a914-95a490d96b2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1636</Words>
  <Application>Microsoft Office PowerPoint</Application>
  <PresentationFormat>Widescreen</PresentationFormat>
  <Paragraphs>244</Paragraphs>
  <Slides>21</Slides>
  <Notes>21</Notes>
  <HiddenSlides>0</HiddenSlides>
  <MMClips>1</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33" baseType="lpstr">
      <vt:lpstr>Arial</vt:lpstr>
      <vt:lpstr>Calibri</vt:lpstr>
      <vt:lpstr>Consolas</vt:lpstr>
      <vt:lpstr>Segoe UI</vt:lpstr>
      <vt:lpstr>Segoe UI Light</vt:lpstr>
      <vt:lpstr>Segoe UI Semibold</vt:lpstr>
      <vt:lpstr>Segoe UI Semilight</vt:lpstr>
      <vt:lpstr>Wingdings</vt:lpstr>
      <vt:lpstr>Office Theme</vt:lpstr>
      <vt:lpstr>5-50113_Microsoft_Ready_Light_Template</vt:lpstr>
      <vt:lpstr>1_Office Theme</vt:lpstr>
      <vt:lpstr>think-cell Slide</vt:lpstr>
      <vt:lpstr>Build Mixed Reality Apps</vt:lpstr>
      <vt:lpstr>The Era of Mixed Reality </vt:lpstr>
      <vt:lpstr>PowerPoint Presentation</vt:lpstr>
      <vt:lpstr>Windows Mixed Reality Headsets</vt:lpstr>
      <vt:lpstr>Building your first Mixed Reality App</vt:lpstr>
      <vt:lpstr>Software for today’s session… </vt:lpstr>
      <vt:lpstr>Emulators</vt:lpstr>
      <vt:lpstr>Building blocks... </vt:lpstr>
      <vt:lpstr>3D and Spatial Coordinates</vt:lpstr>
      <vt:lpstr>Space Types</vt:lpstr>
      <vt:lpstr>Demo!</vt:lpstr>
      <vt:lpstr>Gaze</vt:lpstr>
      <vt:lpstr>Demo!</vt:lpstr>
      <vt:lpstr>Motion controllers</vt:lpstr>
      <vt:lpstr>UnityEngine.XR.WSA.Input APIs</vt:lpstr>
      <vt:lpstr>Demo!</vt:lpstr>
      <vt:lpstr>Building blocks</vt:lpstr>
      <vt:lpstr>Demo!</vt:lpstr>
      <vt:lpstr>Mixed Reality is transforming industries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Mixed Reality Apps</dc:title>
  <cp:lastModifiedBy>Eric Ahlstrom</cp:lastModifiedBy>
  <cp:revision>3</cp:revision>
  <dcterms:modified xsi:type="dcterms:W3CDTF">2018-07-13T19:40:46Z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0x01010034D170F48843B4469F4EBAA4989DCF06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davecraw@microsoft.com</vt:lpwstr>
  </property>
  <property fmtid="{D5CDD505-2E9C-101B-9397-08002B2CF9AE}" pid="6" name="MSIP_Label_f42aa342-8706-4288-bd11-ebb85995028c_SetDate">
    <vt:lpwstr>2018-05-01T01:13:38.2343500Z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